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y Grotesk Grand" charset="1" panose="00000507000000000000"/>
      <p:regular r:id="rId10"/>
    </p:embeddedFont>
    <p:embeddedFont>
      <p:font typeface="Cy Grotesk Grand Bold" charset="1" panose="00000807000000000000"/>
      <p:regular r:id="rId11"/>
    </p:embeddedFont>
    <p:embeddedFont>
      <p:font typeface="Cy Grotesk Grand Thin" charset="1" panose="00000207000000000000"/>
      <p:regular r:id="rId12"/>
    </p:embeddedFont>
    <p:embeddedFont>
      <p:font typeface="Cy Grotesk Grand Light" charset="1" panose="00000407000000000000"/>
      <p:regular r:id="rId13"/>
    </p:embeddedFont>
    <p:embeddedFont>
      <p:font typeface="Cy Grotesk Grand Semi-Bold" charset="1" panose="00000707000000000000"/>
      <p:regular r:id="rId14"/>
    </p:embeddedFont>
    <p:embeddedFont>
      <p:font typeface="Cy Grotesk Grand Ultra-Bold" charset="1" panose="00000907000000000000"/>
      <p:regular r:id="rId15"/>
    </p:embeddedFont>
    <p:embeddedFont>
      <p:font typeface="Cy Grotesk Grand Heavy" charset="1" panose="00000A07000000000000"/>
      <p:regular r:id="rId16"/>
    </p:embeddedFont>
    <p:embeddedFont>
      <p:font typeface="Codec Pro" charset="1" panose="00000500000000000000"/>
      <p:regular r:id="rId17"/>
    </p:embeddedFont>
    <p:embeddedFont>
      <p:font typeface="Codec Pro Bold" charset="1" panose="00000600000000000000"/>
      <p:regular r:id="rId18"/>
    </p:embeddedFont>
    <p:embeddedFont>
      <p:font typeface="Codec Pro Thin" charset="1" panose="00000200000000000000"/>
      <p:regular r:id="rId19"/>
    </p:embeddedFont>
    <p:embeddedFont>
      <p:font typeface="Codec Pro Light" charset="1" panose="00000300000000000000"/>
      <p:regular r:id="rId20"/>
    </p:embeddedFont>
    <p:embeddedFont>
      <p:font typeface="Codec Pro Ultra-Bold" charset="1" panose="00000700000000000000"/>
      <p:regular r:id="rId21"/>
    </p:embeddedFont>
    <p:embeddedFont>
      <p:font typeface="Codec Pro Heavy" charset="1" panose="00000A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http://localhost:8888/notebooks/Avance_1%2FNotebooks%2FAvance%20II%20Pre-Entrega.ipynb#1.-%C2%BF-Cu%C3%A1l-sera-la-distribuci%C3%B3n-de-pesos-de-la-muestra?" TargetMode="External" Type="http://schemas.openxmlformats.org/officeDocument/2006/relationships/hyperlink"/><Relationship Id="rId4" Target="http://localhost:8888/notebooks/Avance_1%2FNotebooks%2FAvance%20II%20Pre-Entrega.ipynb#2.-%C2%BF-Existira-una-relaci%C3%B3n-directa-entre-la-edad-y-el-peso-?"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pn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8858">
            <a:off x="-1317407" y="373602"/>
            <a:ext cx="18010625" cy="17222660"/>
          </a:xfrm>
          <a:custGeom>
            <a:avLst/>
            <a:gdLst/>
            <a:ahLst/>
            <a:cxnLst/>
            <a:rect r="r" b="b" t="t" l="l"/>
            <a:pathLst>
              <a:path h="17222660" w="18010625">
                <a:moveTo>
                  <a:pt x="0" y="0"/>
                </a:moveTo>
                <a:lnTo>
                  <a:pt x="18010625" y="0"/>
                </a:lnTo>
                <a:lnTo>
                  <a:pt x="18010625" y="17222661"/>
                </a:lnTo>
                <a:lnTo>
                  <a:pt x="0" y="17222661"/>
                </a:lnTo>
                <a:lnTo>
                  <a:pt x="0" y="0"/>
                </a:lnTo>
                <a:close/>
              </a:path>
            </a:pathLst>
          </a:custGeom>
          <a:blipFill>
            <a:blip r:embed="rId2"/>
            <a:stretch>
              <a:fillRect l="0" t="0" r="0" b="0"/>
            </a:stretch>
          </a:blipFill>
        </p:spPr>
      </p:sp>
      <p:grpSp>
        <p:nvGrpSpPr>
          <p:cNvPr name="Group 3" id="3"/>
          <p:cNvGrpSpPr/>
          <p:nvPr/>
        </p:nvGrpSpPr>
        <p:grpSpPr>
          <a:xfrm rot="0">
            <a:off x="2595688" y="3920922"/>
            <a:ext cx="12599867" cy="4560593"/>
            <a:chOff x="0" y="0"/>
            <a:chExt cx="16799823" cy="6080790"/>
          </a:xfrm>
        </p:grpSpPr>
        <p:sp>
          <p:nvSpPr>
            <p:cNvPr name="TextBox 4" id="4"/>
            <p:cNvSpPr txBox="true"/>
            <p:nvPr/>
          </p:nvSpPr>
          <p:spPr>
            <a:xfrm rot="0">
              <a:off x="0" y="1667455"/>
              <a:ext cx="16799823" cy="2101087"/>
            </a:xfrm>
            <a:prstGeom prst="rect">
              <a:avLst/>
            </a:prstGeom>
          </p:spPr>
          <p:txBody>
            <a:bodyPr anchor="t" rtlCol="false" tIns="0" lIns="0" bIns="0" rIns="0">
              <a:spAutoFit/>
            </a:bodyPr>
            <a:lstStyle/>
            <a:p>
              <a:pPr algn="ctr">
                <a:lnSpc>
                  <a:spcPts val="12694"/>
                </a:lnSpc>
              </a:pPr>
              <a:r>
                <a:rPr lang="en-US" sz="10075">
                  <a:solidFill>
                    <a:srgbClr val="EDECED"/>
                  </a:solidFill>
                  <a:latin typeface="Cy Grotesk Grand"/>
                </a:rPr>
                <a:t>PRE-ENTREGA</a:t>
              </a:r>
            </a:p>
          </p:txBody>
        </p:sp>
        <p:sp>
          <p:nvSpPr>
            <p:cNvPr name="TextBox 5" id="5"/>
            <p:cNvSpPr txBox="true"/>
            <p:nvPr/>
          </p:nvSpPr>
          <p:spPr>
            <a:xfrm rot="0">
              <a:off x="0" y="4298133"/>
              <a:ext cx="16799823" cy="1782657"/>
            </a:xfrm>
            <a:prstGeom prst="rect">
              <a:avLst/>
            </a:prstGeom>
          </p:spPr>
          <p:txBody>
            <a:bodyPr anchor="t" rtlCol="false" tIns="0" lIns="0" bIns="0" rIns="0">
              <a:spAutoFit/>
            </a:bodyPr>
            <a:lstStyle/>
            <a:p>
              <a:pPr algn="ctr">
                <a:lnSpc>
                  <a:spcPts val="5319"/>
                </a:lnSpc>
              </a:pPr>
              <a:r>
                <a:rPr lang="en-US" sz="3799">
                  <a:solidFill>
                    <a:srgbClr val="EDECED"/>
                  </a:solidFill>
                  <a:latin typeface="Codec Pro"/>
                </a:rPr>
                <a:t>Nombre: Francisca Paredes</a:t>
              </a:r>
            </a:p>
            <a:p>
              <a:pPr algn="ctr">
                <a:lnSpc>
                  <a:spcPts val="5319"/>
                </a:lnSpc>
                <a:spcBef>
                  <a:spcPct val="0"/>
                </a:spcBef>
              </a:pPr>
              <a:r>
                <a:rPr lang="en-US" sz="3799">
                  <a:solidFill>
                    <a:srgbClr val="EDECED"/>
                  </a:solidFill>
                  <a:latin typeface="Codec Pro"/>
                </a:rPr>
                <a:t>Fecha: 04-03-2024</a:t>
              </a:r>
            </a:p>
          </p:txBody>
        </p:sp>
      </p:grpSp>
      <p:sp>
        <p:nvSpPr>
          <p:cNvPr name="Freeform 6" id="6"/>
          <p:cNvSpPr/>
          <p:nvPr/>
        </p:nvSpPr>
        <p:spPr>
          <a:xfrm flipH="false" flipV="false" rot="95451">
            <a:off x="11063514" y="-4115415"/>
            <a:ext cx="8686892" cy="8230830"/>
          </a:xfrm>
          <a:custGeom>
            <a:avLst/>
            <a:gdLst/>
            <a:ahLst/>
            <a:cxnLst/>
            <a:rect r="r" b="b" t="t" l="l"/>
            <a:pathLst>
              <a:path h="8230830" w="8686892">
                <a:moveTo>
                  <a:pt x="0" y="0"/>
                </a:moveTo>
                <a:lnTo>
                  <a:pt x="8686891" y="0"/>
                </a:lnTo>
                <a:lnTo>
                  <a:pt x="8686891" y="8230830"/>
                </a:lnTo>
                <a:lnTo>
                  <a:pt x="0" y="8230830"/>
                </a:lnTo>
                <a:lnTo>
                  <a:pt x="0" y="0"/>
                </a:lnTo>
                <a:close/>
              </a:path>
            </a:pathLst>
          </a:custGeom>
          <a:blipFill>
            <a:blip r:embed="rId3"/>
            <a:stretch>
              <a:fillRect l="0" t="0" r="0" b="0"/>
            </a:stretch>
          </a:blipFill>
        </p:spPr>
      </p:sp>
      <p:grpSp>
        <p:nvGrpSpPr>
          <p:cNvPr name="Group 7" id="7"/>
          <p:cNvGrpSpPr/>
          <p:nvPr/>
        </p:nvGrpSpPr>
        <p:grpSpPr>
          <a:xfrm rot="0">
            <a:off x="2435277" y="1455248"/>
            <a:ext cx="12920689" cy="3853838"/>
            <a:chOff x="0" y="0"/>
            <a:chExt cx="17227586" cy="5138450"/>
          </a:xfrm>
        </p:grpSpPr>
        <p:sp>
          <p:nvSpPr>
            <p:cNvPr name="TextBox 8" id="8"/>
            <p:cNvSpPr txBox="true"/>
            <p:nvPr/>
          </p:nvSpPr>
          <p:spPr>
            <a:xfrm rot="0">
              <a:off x="0" y="1667455"/>
              <a:ext cx="17227586" cy="2101087"/>
            </a:xfrm>
            <a:prstGeom prst="rect">
              <a:avLst/>
            </a:prstGeom>
          </p:spPr>
          <p:txBody>
            <a:bodyPr anchor="t" rtlCol="false" tIns="0" lIns="0" bIns="0" rIns="0">
              <a:spAutoFit/>
            </a:bodyPr>
            <a:lstStyle/>
            <a:p>
              <a:pPr>
                <a:lnSpc>
                  <a:spcPts val="12694"/>
                </a:lnSpc>
              </a:pPr>
              <a:r>
                <a:rPr lang="en-US" sz="10075">
                  <a:solidFill>
                    <a:srgbClr val="EDECED"/>
                  </a:solidFill>
                  <a:latin typeface="Cy Grotesk Grand"/>
                </a:rPr>
                <a:t>DATA SCIENCE</a:t>
              </a:r>
            </a:p>
          </p:txBody>
        </p:sp>
        <p:sp>
          <p:nvSpPr>
            <p:cNvPr name="TextBox 9" id="9"/>
            <p:cNvSpPr txBox="true"/>
            <p:nvPr/>
          </p:nvSpPr>
          <p:spPr>
            <a:xfrm rot="0">
              <a:off x="0" y="4307658"/>
              <a:ext cx="17227586" cy="830792"/>
            </a:xfrm>
            <a:prstGeom prst="rect">
              <a:avLst/>
            </a:prstGeom>
          </p:spPr>
          <p:txBody>
            <a:bodyPr anchor="t" rtlCol="false" tIns="0" lIns="0" bIns="0" rIns="0">
              <a:spAutoFit/>
            </a:bodyPr>
            <a:lstStyle/>
            <a:p>
              <a:pPr>
                <a:lnSpc>
                  <a:spcPts val="4900"/>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81103" y="7275195"/>
            <a:ext cx="25722547" cy="7105854"/>
          </a:xfrm>
          <a:custGeom>
            <a:avLst/>
            <a:gdLst/>
            <a:ahLst/>
            <a:cxnLst/>
            <a:rect r="r" b="b" t="t" l="l"/>
            <a:pathLst>
              <a:path h="7105854" w="25722547">
                <a:moveTo>
                  <a:pt x="0" y="0"/>
                </a:moveTo>
                <a:lnTo>
                  <a:pt x="25722547" y="0"/>
                </a:lnTo>
                <a:lnTo>
                  <a:pt x="25722547" y="7105854"/>
                </a:lnTo>
                <a:lnTo>
                  <a:pt x="0" y="7105854"/>
                </a:lnTo>
                <a:lnTo>
                  <a:pt x="0" y="0"/>
                </a:lnTo>
                <a:close/>
              </a:path>
            </a:pathLst>
          </a:custGeom>
          <a:blipFill>
            <a:blip r:embed="rId2"/>
            <a:stretch>
              <a:fillRect l="0" t="0" r="0" b="0"/>
            </a:stretch>
          </a:blipFill>
        </p:spPr>
      </p:sp>
      <p:sp>
        <p:nvSpPr>
          <p:cNvPr name="TextBox 3" id="3"/>
          <p:cNvSpPr txBox="true"/>
          <p:nvPr/>
        </p:nvSpPr>
        <p:spPr>
          <a:xfrm rot="0">
            <a:off x="1028700" y="1019175"/>
            <a:ext cx="14681574" cy="13430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HIPÓTESIS</a:t>
            </a:r>
          </a:p>
        </p:txBody>
      </p:sp>
      <p:sp>
        <p:nvSpPr>
          <p:cNvPr name="TextBox 4" id="4"/>
          <p:cNvSpPr txBox="true"/>
          <p:nvPr/>
        </p:nvSpPr>
        <p:spPr>
          <a:xfrm rot="0">
            <a:off x="1637864" y="2836545"/>
            <a:ext cx="15012272" cy="5343525"/>
          </a:xfrm>
          <a:prstGeom prst="rect">
            <a:avLst/>
          </a:prstGeom>
        </p:spPr>
        <p:txBody>
          <a:bodyPr anchor="t" rtlCol="false" tIns="0" lIns="0" bIns="0" rIns="0">
            <a:spAutoFit/>
          </a:bodyPr>
          <a:lstStyle/>
          <a:p>
            <a:pPr>
              <a:lnSpc>
                <a:spcPts val="2639"/>
              </a:lnSpc>
            </a:pPr>
            <a:r>
              <a:rPr lang="en-US" sz="2199">
                <a:solidFill>
                  <a:srgbClr val="EDECED"/>
                </a:solidFill>
                <a:latin typeface="Cy Grotesk Grand"/>
              </a:rPr>
              <a:t>1. ¿ Cuál sera la distribución de pesos de la muestra?</a:t>
            </a:r>
            <a:r>
              <a:rPr lang="en-US" sz="2199">
                <a:solidFill>
                  <a:srgbClr val="EDECED"/>
                </a:solidFill>
                <a:latin typeface="Cy Grotesk Grand"/>
                <a:hlinkClick r:id="rId3" tooltip="http://localhost:8888/notebooks/Avance_1%2FNotebooks%2FAvance%20II%20Pre-Entrega.ipynb#1.-%C2%BF-Cu%C3%A1l-sera-la-distribuci%C3%B3n-de-pesos-de-la-muestra?"/>
              </a:rPr>
              <a:t>¶</a:t>
            </a:r>
          </a:p>
          <a:p>
            <a:pPr marL="474973" indent="-237486" lvl="1">
              <a:lnSpc>
                <a:spcPts val="2639"/>
              </a:lnSpc>
              <a:buFont typeface="Arial"/>
              <a:buChar char="•"/>
            </a:pPr>
            <a:r>
              <a:rPr lang="en-US" sz="2199">
                <a:solidFill>
                  <a:srgbClr val="EDECED"/>
                </a:solidFill>
                <a:latin typeface="Cy Grotesk Grand"/>
              </a:rPr>
              <a:t>Hipótesis: Se espera que la distribución de pesos de la muestra siga una distribución aproximadamente normal, con la mayoria de las persosnas tenienddo pesos cercanos al promedio.</a:t>
            </a:r>
          </a:p>
          <a:p>
            <a:pPr>
              <a:lnSpc>
                <a:spcPts val="2639"/>
              </a:lnSpc>
            </a:pPr>
          </a:p>
          <a:p>
            <a:pPr>
              <a:lnSpc>
                <a:spcPts val="2639"/>
              </a:lnSpc>
            </a:pPr>
            <a:r>
              <a:rPr lang="en-US" sz="2199">
                <a:solidFill>
                  <a:srgbClr val="EDECED"/>
                </a:solidFill>
                <a:latin typeface="Cy Grotesk Grand"/>
              </a:rPr>
              <a:t>2. ¿ Existira una relación directa entre la edad y el peso ?</a:t>
            </a:r>
            <a:r>
              <a:rPr lang="en-US" sz="2199">
                <a:solidFill>
                  <a:srgbClr val="EDECED"/>
                </a:solidFill>
                <a:latin typeface="Cy Grotesk Grand"/>
                <a:hlinkClick r:id="rId4" tooltip="http://localhost:8888/notebooks/Avance_1%2FNotebooks%2FAvance%20II%20Pre-Entrega.ipynb#2.-%C2%BF-Existira-una-relaci%C3%B3n-directa-entre-la-edad-y-el-peso-?"/>
              </a:rPr>
              <a:t>¶</a:t>
            </a:r>
          </a:p>
          <a:p>
            <a:pPr marL="474973" indent="-237486" lvl="1">
              <a:lnSpc>
                <a:spcPts val="2639"/>
              </a:lnSpc>
              <a:buFont typeface="Arial"/>
              <a:buChar char="•"/>
            </a:pPr>
            <a:r>
              <a:rPr lang="en-US" sz="2199">
                <a:solidFill>
                  <a:srgbClr val="EDECED"/>
                </a:solidFill>
                <a:latin typeface="Cy Grotesk Grand"/>
              </a:rPr>
              <a:t>Hipótesis: Se espera que a medida que las personas envejecen, tambien ganen peso debido a diversos factores, como cambios en el metabolismo, disminucion de la actividad fisica y cambios en los habitos alimenticios.</a:t>
            </a:r>
          </a:p>
          <a:p>
            <a:pPr>
              <a:lnSpc>
                <a:spcPts val="2639"/>
              </a:lnSpc>
            </a:pPr>
          </a:p>
          <a:p>
            <a:pPr>
              <a:lnSpc>
                <a:spcPts val="2639"/>
              </a:lnSpc>
            </a:pPr>
          </a:p>
          <a:p>
            <a:pPr>
              <a:lnSpc>
                <a:spcPts val="2639"/>
              </a:lnSpc>
            </a:pPr>
            <a:r>
              <a:rPr lang="en-US" sz="2199">
                <a:solidFill>
                  <a:srgbClr val="EDECED"/>
                </a:solidFill>
                <a:latin typeface="Cy Grotesk Grand"/>
              </a:rPr>
              <a:t>3. ¿ Las personas con antecedentes familiares de sobrepeso, tienden a tener obesidad ?</a:t>
            </a:r>
          </a:p>
          <a:p>
            <a:pPr marL="474973" indent="-237486" lvl="1">
              <a:lnSpc>
                <a:spcPts val="2639"/>
              </a:lnSpc>
              <a:buFont typeface="Arial"/>
              <a:buChar char="•"/>
            </a:pPr>
            <a:r>
              <a:rPr lang="en-US" sz="2199">
                <a:solidFill>
                  <a:srgbClr val="EDECED"/>
                </a:solidFill>
                <a:latin typeface="Cy Grotesk Grand"/>
              </a:rPr>
              <a:t>Hipótesis: Se espera que según los antecendentes familiares de sobrepeso u obesidad, se se tenga una nivel de obseridad.</a:t>
            </a:r>
          </a:p>
          <a:p>
            <a:pPr>
              <a:lnSpc>
                <a:spcPts val="263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672" t="-21245" r="-35120" b="-11531"/>
            </a:stretch>
          </a:blipFill>
        </p:spPr>
      </p:sp>
      <p:sp>
        <p:nvSpPr>
          <p:cNvPr name="Freeform 3" id="3"/>
          <p:cNvSpPr/>
          <p:nvPr/>
        </p:nvSpPr>
        <p:spPr>
          <a:xfrm flipH="false" flipV="false" rot="0">
            <a:off x="1028700" y="4012338"/>
            <a:ext cx="4760052" cy="2118753"/>
          </a:xfrm>
          <a:custGeom>
            <a:avLst/>
            <a:gdLst/>
            <a:ahLst/>
            <a:cxnLst/>
            <a:rect r="r" b="b" t="t" l="l"/>
            <a:pathLst>
              <a:path h="2118753" w="4760052">
                <a:moveTo>
                  <a:pt x="0" y="0"/>
                </a:moveTo>
                <a:lnTo>
                  <a:pt x="4760052" y="0"/>
                </a:lnTo>
                <a:lnTo>
                  <a:pt x="4760052" y="2118753"/>
                </a:lnTo>
                <a:lnTo>
                  <a:pt x="0" y="2118753"/>
                </a:lnTo>
                <a:lnTo>
                  <a:pt x="0" y="0"/>
                </a:lnTo>
                <a:close/>
              </a:path>
            </a:pathLst>
          </a:custGeom>
          <a:blipFill>
            <a:blip r:embed="rId3"/>
            <a:stretch>
              <a:fillRect l="0" t="0" r="-334" b="0"/>
            </a:stretch>
          </a:blipFill>
        </p:spPr>
      </p:sp>
      <p:sp>
        <p:nvSpPr>
          <p:cNvPr name="Freeform 4" id="4"/>
          <p:cNvSpPr/>
          <p:nvPr/>
        </p:nvSpPr>
        <p:spPr>
          <a:xfrm flipH="false" flipV="false" rot="0">
            <a:off x="6084265" y="4186015"/>
            <a:ext cx="2241692" cy="3124015"/>
          </a:xfrm>
          <a:custGeom>
            <a:avLst/>
            <a:gdLst/>
            <a:ahLst/>
            <a:cxnLst/>
            <a:rect r="r" b="b" t="t" l="l"/>
            <a:pathLst>
              <a:path h="3124015" w="2241692">
                <a:moveTo>
                  <a:pt x="0" y="0"/>
                </a:moveTo>
                <a:lnTo>
                  <a:pt x="2241692" y="0"/>
                </a:lnTo>
                <a:lnTo>
                  <a:pt x="2241692" y="3124014"/>
                </a:lnTo>
                <a:lnTo>
                  <a:pt x="0" y="3124014"/>
                </a:lnTo>
                <a:lnTo>
                  <a:pt x="0" y="0"/>
                </a:lnTo>
                <a:close/>
              </a:path>
            </a:pathLst>
          </a:custGeom>
          <a:blipFill>
            <a:blip r:embed="rId4"/>
            <a:stretch>
              <a:fillRect l="0" t="0" r="0" b="0"/>
            </a:stretch>
          </a:blipFill>
        </p:spPr>
      </p:sp>
      <p:sp>
        <p:nvSpPr>
          <p:cNvPr name="Freeform 5" id="5"/>
          <p:cNvSpPr/>
          <p:nvPr/>
        </p:nvSpPr>
        <p:spPr>
          <a:xfrm flipH="false" flipV="false" rot="0">
            <a:off x="13040504" y="6560979"/>
            <a:ext cx="3853807" cy="2430329"/>
          </a:xfrm>
          <a:custGeom>
            <a:avLst/>
            <a:gdLst/>
            <a:ahLst/>
            <a:cxnLst/>
            <a:rect r="r" b="b" t="t" l="l"/>
            <a:pathLst>
              <a:path h="2430329" w="3853807">
                <a:moveTo>
                  <a:pt x="0" y="0"/>
                </a:moveTo>
                <a:lnTo>
                  <a:pt x="3853807" y="0"/>
                </a:lnTo>
                <a:lnTo>
                  <a:pt x="3853807" y="2430328"/>
                </a:lnTo>
                <a:lnTo>
                  <a:pt x="0" y="2430328"/>
                </a:lnTo>
                <a:lnTo>
                  <a:pt x="0" y="0"/>
                </a:lnTo>
                <a:close/>
              </a:path>
            </a:pathLst>
          </a:custGeom>
          <a:blipFill>
            <a:blip r:embed="rId5"/>
            <a:stretch>
              <a:fillRect l="0" t="0" r="0" b="0"/>
            </a:stretch>
          </a:blipFill>
        </p:spPr>
      </p:sp>
      <p:sp>
        <p:nvSpPr>
          <p:cNvPr name="Freeform 6" id="6"/>
          <p:cNvSpPr/>
          <p:nvPr/>
        </p:nvSpPr>
        <p:spPr>
          <a:xfrm flipH="false" flipV="false" rot="0">
            <a:off x="11761847" y="3607322"/>
            <a:ext cx="4242035" cy="2768152"/>
          </a:xfrm>
          <a:custGeom>
            <a:avLst/>
            <a:gdLst/>
            <a:ahLst/>
            <a:cxnLst/>
            <a:rect r="r" b="b" t="t" l="l"/>
            <a:pathLst>
              <a:path h="2768152" w="4242035">
                <a:moveTo>
                  <a:pt x="0" y="0"/>
                </a:moveTo>
                <a:lnTo>
                  <a:pt x="4242035" y="0"/>
                </a:lnTo>
                <a:lnTo>
                  <a:pt x="4242035" y="2768153"/>
                </a:lnTo>
                <a:lnTo>
                  <a:pt x="0" y="2768153"/>
                </a:lnTo>
                <a:lnTo>
                  <a:pt x="0" y="0"/>
                </a:lnTo>
                <a:close/>
              </a:path>
            </a:pathLst>
          </a:custGeom>
          <a:blipFill>
            <a:blip r:embed="rId6"/>
            <a:stretch>
              <a:fillRect l="0" t="0" r="0" b="0"/>
            </a:stretch>
          </a:blipFill>
        </p:spPr>
      </p:sp>
      <p:sp>
        <p:nvSpPr>
          <p:cNvPr name="TextBox 7" id="7"/>
          <p:cNvSpPr txBox="true"/>
          <p:nvPr/>
        </p:nvSpPr>
        <p:spPr>
          <a:xfrm rot="0">
            <a:off x="1028700" y="1028700"/>
            <a:ext cx="16230600" cy="1047750"/>
          </a:xfrm>
          <a:prstGeom prst="rect">
            <a:avLst/>
          </a:prstGeom>
        </p:spPr>
        <p:txBody>
          <a:bodyPr anchor="t" rtlCol="false" tIns="0" lIns="0" bIns="0" rIns="0">
            <a:spAutoFit/>
          </a:bodyPr>
          <a:lstStyle/>
          <a:p>
            <a:pPr marL="0" indent="0" lvl="0">
              <a:lnSpc>
                <a:spcPts val="8280"/>
              </a:lnSpc>
              <a:spcBef>
                <a:spcPct val="0"/>
              </a:spcBef>
            </a:pPr>
            <a:r>
              <a:rPr lang="en-US" sz="6900">
                <a:solidFill>
                  <a:srgbClr val="EDECED"/>
                </a:solidFill>
                <a:latin typeface="Cy Grotesk Grand"/>
              </a:rPr>
              <a:t>VISUALIZACIÓN</a:t>
            </a:r>
          </a:p>
        </p:txBody>
      </p:sp>
      <p:sp>
        <p:nvSpPr>
          <p:cNvPr name="TextBox 8" id="8"/>
          <p:cNvSpPr txBox="true"/>
          <p:nvPr/>
        </p:nvSpPr>
        <p:spPr>
          <a:xfrm rot="0">
            <a:off x="2284118" y="2444319"/>
            <a:ext cx="13719765" cy="1190228"/>
          </a:xfrm>
          <a:prstGeom prst="rect">
            <a:avLst/>
          </a:prstGeom>
        </p:spPr>
        <p:txBody>
          <a:bodyPr anchor="t" rtlCol="false" tIns="0" lIns="0" bIns="0" rIns="0">
            <a:spAutoFit/>
          </a:bodyPr>
          <a:lstStyle/>
          <a:p>
            <a:pPr marL="431794" indent="-215897" lvl="1">
              <a:lnSpc>
                <a:spcPts val="2399"/>
              </a:lnSpc>
              <a:buFont typeface="Arial"/>
              <a:buChar char="•"/>
            </a:pPr>
            <a:r>
              <a:rPr lang="en-US" sz="1999">
                <a:solidFill>
                  <a:srgbClr val="EDECED"/>
                </a:solidFill>
                <a:latin typeface="Cy Grotesk Grand"/>
              </a:rPr>
              <a:t>Se realizan distintos gráfico para responder la interrogante y analizar en detalle los valores del dataset.</a:t>
            </a:r>
          </a:p>
          <a:p>
            <a:pPr marL="431794" indent="-215897" lvl="1">
              <a:lnSpc>
                <a:spcPts val="2399"/>
              </a:lnSpc>
              <a:spcBef>
                <a:spcPct val="0"/>
              </a:spcBef>
              <a:buFont typeface="Arial"/>
              <a:buChar char="•"/>
            </a:pPr>
            <a:r>
              <a:rPr lang="en-US" sz="1999">
                <a:solidFill>
                  <a:srgbClr val="EDECED"/>
                </a:solidFill>
                <a:latin typeface="Cy Grotesk Grand"/>
              </a:rPr>
              <a:t>Los gráficos realizados son: histogramas, boxplot, scatterplot, barplot, pie realizados con seaborn y matplotlib.</a:t>
            </a:r>
          </a:p>
        </p:txBody>
      </p:sp>
      <p:sp>
        <p:nvSpPr>
          <p:cNvPr name="Freeform 9" id="9"/>
          <p:cNvSpPr/>
          <p:nvPr/>
        </p:nvSpPr>
        <p:spPr>
          <a:xfrm flipH="false" flipV="false" rot="0">
            <a:off x="1643736" y="6560979"/>
            <a:ext cx="4619749" cy="2084020"/>
          </a:xfrm>
          <a:custGeom>
            <a:avLst/>
            <a:gdLst/>
            <a:ahLst/>
            <a:cxnLst/>
            <a:rect r="r" b="b" t="t" l="l"/>
            <a:pathLst>
              <a:path h="2084020" w="4619749">
                <a:moveTo>
                  <a:pt x="0" y="0"/>
                </a:moveTo>
                <a:lnTo>
                  <a:pt x="4619749" y="0"/>
                </a:lnTo>
                <a:lnTo>
                  <a:pt x="4619749" y="2084020"/>
                </a:lnTo>
                <a:lnTo>
                  <a:pt x="0" y="2084020"/>
                </a:lnTo>
                <a:lnTo>
                  <a:pt x="0" y="0"/>
                </a:lnTo>
                <a:close/>
              </a:path>
            </a:pathLst>
          </a:custGeom>
          <a:blipFill>
            <a:blip r:embed="rId7"/>
            <a:stretch>
              <a:fillRect l="0" t="0" r="0" b="0"/>
            </a:stretch>
          </a:blipFill>
        </p:spPr>
      </p:sp>
      <p:sp>
        <p:nvSpPr>
          <p:cNvPr name="Freeform 10" id="10"/>
          <p:cNvSpPr/>
          <p:nvPr/>
        </p:nvSpPr>
        <p:spPr>
          <a:xfrm flipH="false" flipV="false" rot="0">
            <a:off x="8190291" y="6095124"/>
            <a:ext cx="4546291" cy="2896184"/>
          </a:xfrm>
          <a:custGeom>
            <a:avLst/>
            <a:gdLst/>
            <a:ahLst/>
            <a:cxnLst/>
            <a:rect r="r" b="b" t="t" l="l"/>
            <a:pathLst>
              <a:path h="2896184" w="4546291">
                <a:moveTo>
                  <a:pt x="0" y="0"/>
                </a:moveTo>
                <a:lnTo>
                  <a:pt x="4546291" y="0"/>
                </a:lnTo>
                <a:lnTo>
                  <a:pt x="4546291" y="2896183"/>
                </a:lnTo>
                <a:lnTo>
                  <a:pt x="0" y="2896183"/>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81103" y="7275195"/>
            <a:ext cx="25722547" cy="7105854"/>
          </a:xfrm>
          <a:custGeom>
            <a:avLst/>
            <a:gdLst/>
            <a:ahLst/>
            <a:cxnLst/>
            <a:rect r="r" b="b" t="t" l="l"/>
            <a:pathLst>
              <a:path h="7105854" w="25722547">
                <a:moveTo>
                  <a:pt x="0" y="0"/>
                </a:moveTo>
                <a:lnTo>
                  <a:pt x="25722547" y="0"/>
                </a:lnTo>
                <a:lnTo>
                  <a:pt x="25722547" y="7105854"/>
                </a:lnTo>
                <a:lnTo>
                  <a:pt x="0" y="7105854"/>
                </a:lnTo>
                <a:lnTo>
                  <a:pt x="0" y="0"/>
                </a:lnTo>
                <a:close/>
              </a:path>
            </a:pathLst>
          </a:custGeom>
          <a:blipFill>
            <a:blip r:embed="rId2"/>
            <a:stretch>
              <a:fillRect l="0" t="0" r="0" b="0"/>
            </a:stretch>
          </a:blipFill>
        </p:spPr>
      </p:sp>
      <p:sp>
        <p:nvSpPr>
          <p:cNvPr name="TextBox 3" id="3"/>
          <p:cNvSpPr txBox="true"/>
          <p:nvPr/>
        </p:nvSpPr>
        <p:spPr>
          <a:xfrm rot="0">
            <a:off x="1028700" y="1028700"/>
            <a:ext cx="16230600" cy="990600"/>
          </a:xfrm>
          <a:prstGeom prst="rect">
            <a:avLst/>
          </a:prstGeom>
        </p:spPr>
        <p:txBody>
          <a:bodyPr anchor="t" rtlCol="false" tIns="0" lIns="0" bIns="0" rIns="0">
            <a:spAutoFit/>
          </a:bodyPr>
          <a:lstStyle/>
          <a:p>
            <a:pPr algn="l" marL="0" indent="0" lvl="0">
              <a:lnSpc>
                <a:spcPts val="7800"/>
              </a:lnSpc>
              <a:spcBef>
                <a:spcPct val="0"/>
              </a:spcBef>
            </a:pPr>
            <a:r>
              <a:rPr lang="en-US" sz="6500">
                <a:solidFill>
                  <a:srgbClr val="EDECED"/>
                </a:solidFill>
                <a:latin typeface="Cy Grotesk Grand"/>
              </a:rPr>
              <a:t>CONCLUSIÓN</a:t>
            </a:r>
          </a:p>
        </p:txBody>
      </p:sp>
      <p:sp>
        <p:nvSpPr>
          <p:cNvPr name="TextBox 4" id="4"/>
          <p:cNvSpPr txBox="true"/>
          <p:nvPr/>
        </p:nvSpPr>
        <p:spPr>
          <a:xfrm rot="0">
            <a:off x="2545780" y="2732659"/>
            <a:ext cx="13196440" cy="5678865"/>
          </a:xfrm>
          <a:prstGeom prst="rect">
            <a:avLst/>
          </a:prstGeom>
        </p:spPr>
        <p:txBody>
          <a:bodyPr anchor="t" rtlCol="false" tIns="0" lIns="0" bIns="0" rIns="0">
            <a:spAutoFit/>
          </a:bodyPr>
          <a:lstStyle/>
          <a:p>
            <a:pPr marL="519203" indent="-259602" lvl="1">
              <a:lnSpc>
                <a:spcPts val="2885"/>
              </a:lnSpc>
              <a:buFont typeface="Arial"/>
              <a:buChar char="•"/>
            </a:pPr>
            <a:r>
              <a:rPr lang="en-US" sz="2404">
                <a:solidFill>
                  <a:srgbClr val="EDECED"/>
                </a:solidFill>
                <a:latin typeface="Cy Grotesk Grand"/>
              </a:rPr>
              <a:t>Durante esta fase inicial de análisis del conjunto de datos ObesityDataSet, se llevaron a cabo una serie de pasos para examinar los datos demográficos relacionados con el sobrepeso y la obesidad de las observaciones.</a:t>
            </a:r>
          </a:p>
          <a:p>
            <a:pPr marL="519203" indent="-259602" lvl="1">
              <a:lnSpc>
                <a:spcPts val="2885"/>
              </a:lnSpc>
              <a:buFont typeface="Arial"/>
              <a:buChar char="•"/>
            </a:pPr>
            <a:r>
              <a:rPr lang="en-US" sz="2404">
                <a:solidFill>
                  <a:srgbClr val="EDECED"/>
                </a:solidFill>
                <a:latin typeface="Cy Grotesk Grand"/>
              </a:rPr>
              <a:t>A pesar de los gráficos generados, la comprensión de la distribución de las observaciones y el comportamiento de los valores atípicos sigue siendo un desafío. Se observó una dispersión significativa entre variables como el peso y la altura, así como entre el peso y la edad.</a:t>
            </a:r>
          </a:p>
          <a:p>
            <a:pPr marL="519203" indent="-259602" lvl="1">
              <a:lnSpc>
                <a:spcPts val="2885"/>
              </a:lnSpc>
              <a:buFont typeface="Arial"/>
              <a:buChar char="•"/>
            </a:pPr>
            <a:r>
              <a:rPr lang="en-US" sz="2404">
                <a:solidFill>
                  <a:srgbClr val="EDECED"/>
                </a:solidFill>
                <a:latin typeface="Cy Grotesk Grand"/>
              </a:rPr>
              <a:t>Además, se identificó que los antecedentes familiares de sobrepeso u obesidad podrían desempeñar un papel crucial en la predisposición al sobrepeso u obesidad entre las observaciones. Este hallazgo destaca la importancia de considerar factores genéticos y familiares al abordar el sobrepeso y la obesidad en la población estudiada.</a:t>
            </a:r>
          </a:p>
          <a:p>
            <a:pPr marL="519203" indent="-259602" lvl="1">
              <a:lnSpc>
                <a:spcPts val="2885"/>
              </a:lnSpc>
              <a:spcBef>
                <a:spcPct val="0"/>
              </a:spcBef>
              <a:buFont typeface="Arial"/>
              <a:buChar char="•"/>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32417">
            <a:off x="-4559855" y="-1891489"/>
            <a:ext cx="14849581" cy="14069978"/>
          </a:xfrm>
          <a:custGeom>
            <a:avLst/>
            <a:gdLst/>
            <a:ahLst/>
            <a:cxnLst/>
            <a:rect r="r" b="b" t="t" l="l"/>
            <a:pathLst>
              <a:path h="14069978" w="14849581">
                <a:moveTo>
                  <a:pt x="0" y="0"/>
                </a:moveTo>
                <a:lnTo>
                  <a:pt x="14849580" y="0"/>
                </a:lnTo>
                <a:lnTo>
                  <a:pt x="14849580" y="14069978"/>
                </a:lnTo>
                <a:lnTo>
                  <a:pt x="0" y="14069978"/>
                </a:lnTo>
                <a:lnTo>
                  <a:pt x="0" y="0"/>
                </a:lnTo>
                <a:close/>
              </a:path>
            </a:pathLst>
          </a:custGeom>
          <a:blipFill>
            <a:blip r:embed="rId2"/>
            <a:stretch>
              <a:fillRect l="0" t="0" r="0" b="0"/>
            </a:stretch>
          </a:blipFill>
        </p:spPr>
      </p:sp>
      <p:sp>
        <p:nvSpPr>
          <p:cNvPr name="TextBox 3" id="3"/>
          <p:cNvSpPr txBox="true"/>
          <p:nvPr/>
        </p:nvSpPr>
        <p:spPr>
          <a:xfrm rot="0">
            <a:off x="3314181" y="1019175"/>
            <a:ext cx="11659638" cy="13430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INTRODUCCIÓN</a:t>
            </a:r>
          </a:p>
        </p:txBody>
      </p:sp>
      <p:sp>
        <p:nvSpPr>
          <p:cNvPr name="TextBox 4" id="4"/>
          <p:cNvSpPr txBox="true"/>
          <p:nvPr/>
        </p:nvSpPr>
        <p:spPr>
          <a:xfrm rot="0">
            <a:off x="2412361" y="2362200"/>
            <a:ext cx="13463278" cy="7315200"/>
          </a:xfrm>
          <a:prstGeom prst="rect">
            <a:avLst/>
          </a:prstGeom>
        </p:spPr>
        <p:txBody>
          <a:bodyPr anchor="t" rtlCol="false" tIns="0" lIns="0" bIns="0" rIns="0">
            <a:spAutoFit/>
          </a:bodyPr>
          <a:lstStyle/>
          <a:p>
            <a:pPr>
              <a:lnSpc>
                <a:spcPts val="2470"/>
              </a:lnSpc>
            </a:pPr>
          </a:p>
          <a:p>
            <a:pPr>
              <a:lnSpc>
                <a:spcPts val="2470"/>
              </a:lnSpc>
            </a:pPr>
            <a:r>
              <a:rPr lang="en-US" sz="2058">
                <a:solidFill>
                  <a:srgbClr val="EDECED"/>
                </a:solidFill>
                <a:latin typeface="Cy Grotesk Grand"/>
              </a:rPr>
              <a:t>La obesidad ha surgido como un desafío de salud pública significativo en todo el mundo. En este contexto, el análisis de datos desempeña un papel fundamental en la comprensión de los factores subyacentes, la identificación de patrones y la formulación de intervenciones efectivas. </a:t>
            </a:r>
          </a:p>
          <a:p>
            <a:pPr>
              <a:lnSpc>
                <a:spcPts val="2470"/>
              </a:lnSpc>
            </a:pPr>
          </a:p>
          <a:p>
            <a:pPr>
              <a:lnSpc>
                <a:spcPts val="2470"/>
              </a:lnSpc>
            </a:pPr>
            <a:r>
              <a:rPr lang="en-US" sz="2058">
                <a:solidFill>
                  <a:srgbClr val="EDECED"/>
                </a:solidFill>
                <a:latin typeface="Cy Grotesk Grand"/>
              </a:rPr>
              <a:t>En este proyecto de ciencia de datos, nos enfocamos en un conjunto de datos que proporciona una ventana única hacia la comprensión de la obesidad.</a:t>
            </a:r>
          </a:p>
          <a:p>
            <a:pPr>
              <a:lnSpc>
                <a:spcPts val="2470"/>
              </a:lnSpc>
            </a:pPr>
          </a:p>
          <a:p>
            <a:pPr>
              <a:lnSpc>
                <a:spcPts val="2470"/>
              </a:lnSpc>
            </a:pPr>
            <a:r>
              <a:rPr lang="en-US" sz="2058">
                <a:solidFill>
                  <a:srgbClr val="EDECED"/>
                </a:solidFill>
                <a:latin typeface="Cy Grotesk Grand"/>
              </a:rPr>
              <a:t>Este conjunto de datos está compuesto por 17 atributos y 2111 registros, cada uno marcado con la variable de clase "NObesity", que abarca una variedad de categorías, desde Peso Insuficiente hasta diferentes tipos de Obesidad. Esta diversidad de categorías nos permite realizar análisis exhaustivos, desde la clasificación hasta la regresión, brindando una visión completa de los patrones de obesidad en estas poblaciones.</a:t>
            </a:r>
          </a:p>
          <a:p>
            <a:pPr>
              <a:lnSpc>
                <a:spcPts val="2470"/>
              </a:lnSpc>
            </a:pPr>
          </a:p>
          <a:p>
            <a:pPr>
              <a:lnSpc>
                <a:spcPts val="2470"/>
              </a:lnSpc>
            </a:pPr>
            <a:r>
              <a:rPr lang="en-US" sz="2058">
                <a:solidFill>
                  <a:srgbClr val="EDECED"/>
                </a:solidFill>
                <a:latin typeface="Cy Grotesk Grand"/>
              </a:rPr>
              <a:t>El objetivo principal de este proyecto es explorar y analizar este conjunto de datos con el fin de identificar factores de riesgo</a:t>
            </a:r>
          </a:p>
          <a:p>
            <a:pPr>
              <a:lnSpc>
                <a:spcPts val="2470"/>
              </a:lnSpc>
            </a:pPr>
          </a:p>
          <a:p>
            <a:pPr marL="0" indent="0" lvl="0">
              <a:lnSpc>
                <a:spcPts val="2470"/>
              </a:lnSpc>
              <a:spcBef>
                <a:spcPct val="0"/>
              </a:spcBef>
            </a:pPr>
            <a:r>
              <a:rPr lang="en-US" sz="2058">
                <a:solidFill>
                  <a:srgbClr val="EDECED"/>
                </a:solidFill>
                <a:latin typeface="Cy Grotesk Grand"/>
              </a:rPr>
              <a:t>A través de técnicas de ciencia de datos, como el análisis exploratorio, la modelización predictiva y la visualización de datos, este proyecto aspira a ofrecer información valiosa y perspicaz que pueda respaldar la toma de decisiones informadas por parte de investigadores, profesionales de la salud.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322014">
            <a:off x="11571896" y="-5852826"/>
            <a:ext cx="10329583" cy="9787280"/>
          </a:xfrm>
          <a:custGeom>
            <a:avLst/>
            <a:gdLst/>
            <a:ahLst/>
            <a:cxnLst/>
            <a:rect r="r" b="b" t="t" l="l"/>
            <a:pathLst>
              <a:path h="9787280" w="10329583">
                <a:moveTo>
                  <a:pt x="0" y="0"/>
                </a:moveTo>
                <a:lnTo>
                  <a:pt x="10329583" y="0"/>
                </a:lnTo>
                <a:lnTo>
                  <a:pt x="10329583" y="9787280"/>
                </a:lnTo>
                <a:lnTo>
                  <a:pt x="0" y="9787280"/>
                </a:lnTo>
                <a:lnTo>
                  <a:pt x="0" y="0"/>
                </a:lnTo>
                <a:close/>
              </a:path>
            </a:pathLst>
          </a:custGeom>
          <a:blipFill>
            <a:blip r:embed="rId2"/>
            <a:stretch>
              <a:fillRect l="0" t="0" r="0" b="0"/>
            </a:stretch>
          </a:blipFill>
        </p:spPr>
      </p:sp>
      <p:sp>
        <p:nvSpPr>
          <p:cNvPr name="Freeform 3" id="3"/>
          <p:cNvSpPr/>
          <p:nvPr/>
        </p:nvSpPr>
        <p:spPr>
          <a:xfrm flipH="false" flipV="false" rot="0">
            <a:off x="-2898508" y="7430280"/>
            <a:ext cx="25722547" cy="7105854"/>
          </a:xfrm>
          <a:custGeom>
            <a:avLst/>
            <a:gdLst/>
            <a:ahLst/>
            <a:cxnLst/>
            <a:rect r="r" b="b" t="t" l="l"/>
            <a:pathLst>
              <a:path h="7105854" w="25722547">
                <a:moveTo>
                  <a:pt x="0" y="0"/>
                </a:moveTo>
                <a:lnTo>
                  <a:pt x="25722547" y="0"/>
                </a:lnTo>
                <a:lnTo>
                  <a:pt x="25722547" y="7105854"/>
                </a:lnTo>
                <a:lnTo>
                  <a:pt x="0" y="7105854"/>
                </a:lnTo>
                <a:lnTo>
                  <a:pt x="0" y="0"/>
                </a:lnTo>
                <a:close/>
              </a:path>
            </a:pathLst>
          </a:custGeom>
          <a:blipFill>
            <a:blip r:embed="rId3"/>
            <a:stretch>
              <a:fillRect l="0" t="0" r="0" b="0"/>
            </a:stretch>
          </a:blipFill>
        </p:spPr>
      </p:sp>
      <p:sp>
        <p:nvSpPr>
          <p:cNvPr name="TextBox 4" id="4"/>
          <p:cNvSpPr txBox="true"/>
          <p:nvPr/>
        </p:nvSpPr>
        <p:spPr>
          <a:xfrm rot="0">
            <a:off x="1028700" y="1019175"/>
            <a:ext cx="11659638" cy="13430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DATASETS</a:t>
            </a:r>
          </a:p>
        </p:txBody>
      </p:sp>
      <p:sp>
        <p:nvSpPr>
          <p:cNvPr name="TextBox 5" id="5"/>
          <p:cNvSpPr txBox="true"/>
          <p:nvPr/>
        </p:nvSpPr>
        <p:spPr>
          <a:xfrm rot="0">
            <a:off x="1011295" y="3296481"/>
            <a:ext cx="4830314" cy="5829300"/>
          </a:xfrm>
          <a:prstGeom prst="rect">
            <a:avLst/>
          </a:prstGeom>
        </p:spPr>
        <p:txBody>
          <a:bodyPr anchor="t" rtlCol="false" tIns="0" lIns="0" bIns="0" rIns="0">
            <a:spAutoFit/>
          </a:bodyPr>
          <a:lstStyle/>
          <a:p>
            <a:pPr>
              <a:lnSpc>
                <a:spcPts val="2469"/>
              </a:lnSpc>
            </a:pPr>
            <a:r>
              <a:rPr lang="en-US" sz="2058">
                <a:solidFill>
                  <a:srgbClr val="EDECED"/>
                </a:solidFill>
                <a:latin typeface="Cy Grotesk Grand Bold"/>
              </a:rPr>
              <a:t>Citi</a:t>
            </a:r>
            <a:r>
              <a:rPr lang="en-US" sz="2058">
                <a:solidFill>
                  <a:srgbClr val="EDECED"/>
                </a:solidFill>
                <a:latin typeface="Cy Grotesk Grand Bold"/>
              </a:rPr>
              <a:t>bikeTripdata.csv</a:t>
            </a:r>
          </a:p>
          <a:p>
            <a:pPr>
              <a:lnSpc>
                <a:spcPts val="2230"/>
              </a:lnSpc>
            </a:pPr>
          </a:p>
          <a:p>
            <a:pPr>
              <a:lnSpc>
                <a:spcPts val="2230"/>
              </a:lnSpc>
            </a:pPr>
            <a:r>
              <a:rPr lang="en-US" sz="1858">
                <a:solidFill>
                  <a:srgbClr val="EDECED"/>
                </a:solidFill>
                <a:latin typeface="Cy Grotesk Grand"/>
              </a:rPr>
              <a:t>Descripción:</a:t>
            </a:r>
          </a:p>
          <a:p>
            <a:pPr marL="401215" indent="-200607" lvl="1">
              <a:lnSpc>
                <a:spcPts val="2230"/>
              </a:lnSpc>
              <a:spcBef>
                <a:spcPct val="0"/>
              </a:spcBef>
              <a:buFont typeface="Arial"/>
              <a:buChar char="•"/>
            </a:pPr>
            <a:r>
              <a:rPr lang="en-US" sz="1858">
                <a:solidFill>
                  <a:srgbClr val="EDECED"/>
                </a:solidFill>
                <a:latin typeface="Cy Grotesk Grand"/>
              </a:rPr>
              <a:t>El archivo CitibikeTripdata.csv contiene información detallada sobre los viajes realizados utilizando el sistema de bicicletas compartidas conocido como Citibike. Este sistema, operado por Motivate en colaboración con Citibank, ofrece servicios de alquiler de bicicletas en la ciudad de Nueva York, permitiendo a los usuarios rentar bicicletas por períodos cortos, especialmente para desplazamientos dentro de la ciudad.</a:t>
            </a:r>
          </a:p>
        </p:txBody>
      </p:sp>
      <p:sp>
        <p:nvSpPr>
          <p:cNvPr name="TextBox 6" id="6"/>
          <p:cNvSpPr txBox="true"/>
          <p:nvPr/>
        </p:nvSpPr>
        <p:spPr>
          <a:xfrm rot="0">
            <a:off x="6711438" y="3296481"/>
            <a:ext cx="4830314" cy="4171950"/>
          </a:xfrm>
          <a:prstGeom prst="rect">
            <a:avLst/>
          </a:prstGeom>
        </p:spPr>
        <p:txBody>
          <a:bodyPr anchor="t" rtlCol="false" tIns="0" lIns="0" bIns="0" rIns="0">
            <a:spAutoFit/>
          </a:bodyPr>
          <a:lstStyle/>
          <a:p>
            <a:pPr>
              <a:lnSpc>
                <a:spcPts val="2470"/>
              </a:lnSpc>
            </a:pPr>
            <a:r>
              <a:rPr lang="en-US" sz="2058">
                <a:solidFill>
                  <a:srgbClr val="EDECED"/>
                </a:solidFill>
                <a:latin typeface="Cy Grotesk Grand Bold"/>
              </a:rPr>
              <a:t>loan_data.csv</a:t>
            </a:r>
          </a:p>
          <a:p>
            <a:pPr>
              <a:lnSpc>
                <a:spcPts val="2230"/>
              </a:lnSpc>
            </a:pPr>
          </a:p>
          <a:p>
            <a:pPr>
              <a:lnSpc>
                <a:spcPts val="2230"/>
              </a:lnSpc>
            </a:pPr>
            <a:r>
              <a:rPr lang="en-US" sz="1858">
                <a:solidFill>
                  <a:srgbClr val="EDECED"/>
                </a:solidFill>
                <a:latin typeface="Cy Grotesk Grand"/>
              </a:rPr>
              <a:t>Descripción:</a:t>
            </a:r>
          </a:p>
          <a:p>
            <a:pPr marL="401215" indent="-200607" lvl="1">
              <a:lnSpc>
                <a:spcPts val="2230"/>
              </a:lnSpc>
              <a:spcBef>
                <a:spcPct val="0"/>
              </a:spcBef>
              <a:buFont typeface="Arial"/>
              <a:buChar char="•"/>
            </a:pPr>
            <a:r>
              <a:rPr lang="en-US" sz="1858">
                <a:solidFill>
                  <a:srgbClr val="EDECED"/>
                </a:solidFill>
                <a:latin typeface="Cy Grotesk Grand"/>
              </a:rPr>
              <a:t>El archivo loan_data.csv contiene una recopilación de datos relacionados con préstamos bancarios. Es un conjunto de datos ampliamente utilizado en libros, análisis financieros, prácticas de ciencia de datos, análisis de datos, aprendizaje automático, modelado predictivo, entre otros campos.</a:t>
            </a:r>
          </a:p>
        </p:txBody>
      </p:sp>
      <p:sp>
        <p:nvSpPr>
          <p:cNvPr name="TextBox 7" id="7"/>
          <p:cNvSpPr txBox="true"/>
          <p:nvPr/>
        </p:nvSpPr>
        <p:spPr>
          <a:xfrm rot="0">
            <a:off x="12411581" y="3296481"/>
            <a:ext cx="4830314" cy="5000625"/>
          </a:xfrm>
          <a:prstGeom prst="rect">
            <a:avLst/>
          </a:prstGeom>
        </p:spPr>
        <p:txBody>
          <a:bodyPr anchor="t" rtlCol="false" tIns="0" lIns="0" bIns="0" rIns="0">
            <a:spAutoFit/>
          </a:bodyPr>
          <a:lstStyle/>
          <a:p>
            <a:pPr>
              <a:lnSpc>
                <a:spcPts val="2469"/>
              </a:lnSpc>
            </a:pPr>
            <a:r>
              <a:rPr lang="en-US" sz="2058">
                <a:solidFill>
                  <a:srgbClr val="EDECED"/>
                </a:solidFill>
                <a:latin typeface="Cy Grotesk Grand Bold"/>
              </a:rPr>
              <a:t>ObesityDataSet.csv</a:t>
            </a:r>
          </a:p>
          <a:p>
            <a:pPr>
              <a:lnSpc>
                <a:spcPts val="2230"/>
              </a:lnSpc>
            </a:pPr>
          </a:p>
          <a:p>
            <a:pPr>
              <a:lnSpc>
                <a:spcPts val="2230"/>
              </a:lnSpc>
            </a:pPr>
            <a:r>
              <a:rPr lang="en-US" sz="1858">
                <a:solidFill>
                  <a:srgbClr val="EDECED"/>
                </a:solidFill>
                <a:latin typeface="Cy Grotesk Grand"/>
              </a:rPr>
              <a:t>Descripción:</a:t>
            </a:r>
          </a:p>
          <a:p>
            <a:pPr marL="401215" indent="-200607" lvl="1">
              <a:lnSpc>
                <a:spcPts val="2230"/>
              </a:lnSpc>
              <a:spcBef>
                <a:spcPct val="0"/>
              </a:spcBef>
              <a:buFont typeface="Arial"/>
              <a:buChar char="•"/>
            </a:pPr>
            <a:r>
              <a:rPr lang="en-US" sz="1858">
                <a:solidFill>
                  <a:srgbClr val="EDECED"/>
                </a:solidFill>
                <a:latin typeface="Cy Grotesk Grand"/>
              </a:rPr>
              <a:t>El conjunto de datos proporciona información crucial para estimar los niveles de obesidad en individuos de México, Perú y Colombia, fundamentándose en sus hábitos alimenticios y estado físico. Compuesto por 17 atributos y 2111 registros, cada entrada está marcada con la variable de clase "NObesity", permitiendo una variedad de análisis como clasificación, agrupación y regresión.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81450">
            <a:off x="8775348" y="-2766609"/>
            <a:ext cx="14849581" cy="14069978"/>
          </a:xfrm>
          <a:custGeom>
            <a:avLst/>
            <a:gdLst/>
            <a:ahLst/>
            <a:cxnLst/>
            <a:rect r="r" b="b" t="t" l="l"/>
            <a:pathLst>
              <a:path h="14069978" w="14849581">
                <a:moveTo>
                  <a:pt x="0" y="0"/>
                </a:moveTo>
                <a:lnTo>
                  <a:pt x="14849581" y="0"/>
                </a:lnTo>
                <a:lnTo>
                  <a:pt x="14849581" y="14069978"/>
                </a:lnTo>
                <a:lnTo>
                  <a:pt x="0" y="14069978"/>
                </a:lnTo>
                <a:lnTo>
                  <a:pt x="0" y="0"/>
                </a:lnTo>
                <a:close/>
              </a:path>
            </a:pathLst>
          </a:custGeom>
          <a:blipFill>
            <a:blip r:embed="rId2"/>
            <a:stretch>
              <a:fillRect l="0" t="0" r="0" b="0"/>
            </a:stretch>
          </a:blipFill>
        </p:spPr>
      </p:sp>
      <p:sp>
        <p:nvSpPr>
          <p:cNvPr name="TextBox 3" id="3"/>
          <p:cNvSpPr txBox="true"/>
          <p:nvPr/>
        </p:nvSpPr>
        <p:spPr>
          <a:xfrm rot="0">
            <a:off x="1028700" y="1019175"/>
            <a:ext cx="11659638" cy="13430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DATASETS</a:t>
            </a:r>
          </a:p>
        </p:txBody>
      </p:sp>
      <p:sp>
        <p:nvSpPr>
          <p:cNvPr name="TextBox 4" id="4"/>
          <p:cNvSpPr txBox="true"/>
          <p:nvPr/>
        </p:nvSpPr>
        <p:spPr>
          <a:xfrm rot="0">
            <a:off x="1028700" y="2505075"/>
            <a:ext cx="8798592" cy="7143750"/>
          </a:xfrm>
          <a:prstGeom prst="rect">
            <a:avLst/>
          </a:prstGeom>
        </p:spPr>
        <p:txBody>
          <a:bodyPr anchor="t" rtlCol="false" tIns="0" lIns="0" bIns="0" rIns="0">
            <a:spAutoFit/>
          </a:bodyPr>
          <a:lstStyle/>
          <a:p>
            <a:pPr>
              <a:lnSpc>
                <a:spcPts val="3686"/>
              </a:lnSpc>
            </a:pPr>
            <a:r>
              <a:rPr lang="en-US" sz="3072">
                <a:solidFill>
                  <a:srgbClr val="EDECED"/>
                </a:solidFill>
                <a:latin typeface="Cy Grotesk Grand Bold"/>
              </a:rPr>
              <a:t>ObesityDataSet.csv</a:t>
            </a:r>
          </a:p>
          <a:p>
            <a:pPr>
              <a:lnSpc>
                <a:spcPts val="3086"/>
              </a:lnSpc>
            </a:pPr>
          </a:p>
          <a:p>
            <a:pPr marL="0" indent="0" lvl="0">
              <a:lnSpc>
                <a:spcPts val="2486"/>
              </a:lnSpc>
              <a:spcBef>
                <a:spcPct val="0"/>
              </a:spcBef>
            </a:pPr>
            <a:r>
              <a:rPr lang="en-US" sz="2072">
                <a:solidFill>
                  <a:srgbClr val="EDECED"/>
                </a:solidFill>
                <a:latin typeface="Cy Grotesk Grand"/>
              </a:rPr>
              <a:t>El conjunto de datos proporciona información fundamental para estimar los niveles de obesidad en individuos, con 17 atributos y 2111 registros. Cada entrada está clasificada con la variable "NObesity", que incluye categorías como Peso Insuficiente, Peso Normal, Sobrepeso Nivel I y II, así como tres tipos de Obesidad: Tipo I, Tipo II y Tipo III. Esto permite análisis diversos como clasificación, agrupación y regresión, ofreciendo una comprensión detallada de los patrones de obesidad en las poblaciones de tres países latinoamericanos. Los datos son valiosos para investigadores y profesionales de la salud, facilitando la identificación de factores de riesgo, la evaluación de intervenciones preventivas y la formulación de políticas de salud pública. Este conjunto de datos es una herramienta crucial para mejorar la comprensión y el tratamiento de la obesidad, promoviendo estilos de vida saludables y mejorando el bienestar general de la población.</a:t>
            </a:r>
          </a:p>
        </p:txBody>
      </p:sp>
      <p:sp>
        <p:nvSpPr>
          <p:cNvPr name="TextBox 5" id="5"/>
          <p:cNvSpPr txBox="true"/>
          <p:nvPr/>
        </p:nvSpPr>
        <p:spPr>
          <a:xfrm rot="0">
            <a:off x="11056182" y="2028825"/>
            <a:ext cx="5637450" cy="93345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EDECED"/>
                </a:solidFill>
                <a:latin typeface="Cy Grotesk Grand"/>
              </a:rPr>
              <a:t>VARIABLES</a:t>
            </a:r>
          </a:p>
        </p:txBody>
      </p:sp>
      <p:sp>
        <p:nvSpPr>
          <p:cNvPr name="TextBox 6" id="6"/>
          <p:cNvSpPr txBox="true"/>
          <p:nvPr/>
        </p:nvSpPr>
        <p:spPr>
          <a:xfrm rot="0">
            <a:off x="10490514" y="3217335"/>
            <a:ext cx="6768786" cy="5924550"/>
          </a:xfrm>
          <a:prstGeom prst="rect">
            <a:avLst/>
          </a:prstGeom>
        </p:spPr>
        <p:txBody>
          <a:bodyPr anchor="t" rtlCol="false" tIns="0" lIns="0" bIns="0" rIns="0">
            <a:spAutoFit/>
          </a:bodyPr>
          <a:lstStyle/>
          <a:p>
            <a:pPr marL="367026" indent="-183513" lvl="1">
              <a:lnSpc>
                <a:spcPts val="2039"/>
              </a:lnSpc>
              <a:buFont typeface="Arial"/>
              <a:buChar char="•"/>
            </a:pPr>
            <a:r>
              <a:rPr lang="en-US" sz="1699">
                <a:solidFill>
                  <a:srgbClr val="EDECED"/>
                </a:solidFill>
                <a:latin typeface="Cy Grotesk Grand"/>
              </a:rPr>
              <a:t>Gender --- &gt; Género</a:t>
            </a:r>
          </a:p>
          <a:p>
            <a:pPr marL="367026" indent="-183513" lvl="1">
              <a:lnSpc>
                <a:spcPts val="2039"/>
              </a:lnSpc>
              <a:buFont typeface="Arial"/>
              <a:buChar char="•"/>
            </a:pPr>
            <a:r>
              <a:rPr lang="en-US" sz="1699">
                <a:solidFill>
                  <a:srgbClr val="EDECED"/>
                </a:solidFill>
                <a:latin typeface="Cy Grotesk Grand"/>
              </a:rPr>
              <a:t>Age ---&gt; Edad</a:t>
            </a:r>
          </a:p>
          <a:p>
            <a:pPr marL="367026" indent="-183513" lvl="1">
              <a:lnSpc>
                <a:spcPts val="2039"/>
              </a:lnSpc>
              <a:buFont typeface="Arial"/>
              <a:buChar char="•"/>
            </a:pPr>
            <a:r>
              <a:rPr lang="en-US" sz="1699">
                <a:solidFill>
                  <a:srgbClr val="EDECED"/>
                </a:solidFill>
                <a:latin typeface="Cy Grotesk Grand"/>
              </a:rPr>
              <a:t>Height ---&gt; Altura</a:t>
            </a:r>
          </a:p>
          <a:p>
            <a:pPr marL="367026" indent="-183513" lvl="1">
              <a:lnSpc>
                <a:spcPts val="2039"/>
              </a:lnSpc>
              <a:buFont typeface="Arial"/>
              <a:buChar char="•"/>
            </a:pPr>
            <a:r>
              <a:rPr lang="en-US" sz="1699">
                <a:solidFill>
                  <a:srgbClr val="EDECED"/>
                </a:solidFill>
                <a:latin typeface="Cy Grotesk Grand"/>
              </a:rPr>
              <a:t>Weight ---&gt; Peso</a:t>
            </a:r>
          </a:p>
          <a:p>
            <a:pPr marL="367026" indent="-183513" lvl="1">
              <a:lnSpc>
                <a:spcPts val="2039"/>
              </a:lnSpc>
              <a:buFont typeface="Arial"/>
              <a:buChar char="•"/>
            </a:pPr>
            <a:r>
              <a:rPr lang="en-US" sz="1699">
                <a:solidFill>
                  <a:srgbClr val="EDECED"/>
                </a:solidFill>
                <a:latin typeface="Cy Grotesk Grand"/>
              </a:rPr>
              <a:t>family_hi</a:t>
            </a:r>
            <a:r>
              <a:rPr lang="en-US" sz="1699">
                <a:solidFill>
                  <a:srgbClr val="EDECED"/>
                </a:solidFill>
                <a:latin typeface="Cy Grotesk Grand"/>
              </a:rPr>
              <a:t>story_with_overweight ---&gt; Antecedentes familiares de sobrepeso</a:t>
            </a:r>
          </a:p>
          <a:p>
            <a:pPr marL="367026" indent="-183513" lvl="1">
              <a:lnSpc>
                <a:spcPts val="2039"/>
              </a:lnSpc>
              <a:buFont typeface="Arial"/>
              <a:buChar char="•"/>
            </a:pPr>
            <a:r>
              <a:rPr lang="en-US" sz="1699">
                <a:solidFill>
                  <a:srgbClr val="EDECED"/>
                </a:solidFill>
                <a:latin typeface="Cy Grotesk Grand"/>
              </a:rPr>
              <a:t>FAVC ---&gt; Consumo frecuente de alimentos altos en calorías</a:t>
            </a:r>
          </a:p>
          <a:p>
            <a:pPr marL="367026" indent="-183513" lvl="1">
              <a:lnSpc>
                <a:spcPts val="2039"/>
              </a:lnSpc>
              <a:buFont typeface="Arial"/>
              <a:buChar char="•"/>
            </a:pPr>
            <a:r>
              <a:rPr lang="en-US" sz="1699">
                <a:solidFill>
                  <a:srgbClr val="EDECED"/>
                </a:solidFill>
                <a:latin typeface="Cy Grotesk Grand"/>
              </a:rPr>
              <a:t>FCVC ---&gt; Frecuencia de consumo de verduras</a:t>
            </a:r>
          </a:p>
          <a:p>
            <a:pPr marL="367026" indent="-183513" lvl="1">
              <a:lnSpc>
                <a:spcPts val="2039"/>
              </a:lnSpc>
              <a:buFont typeface="Arial"/>
              <a:buChar char="•"/>
            </a:pPr>
            <a:r>
              <a:rPr lang="en-US" sz="1699">
                <a:solidFill>
                  <a:srgbClr val="EDECED"/>
                </a:solidFill>
                <a:latin typeface="Cy Grotesk Grand"/>
              </a:rPr>
              <a:t>NCP ---&gt; Número de comidas principales</a:t>
            </a:r>
          </a:p>
          <a:p>
            <a:pPr marL="367026" indent="-183513" lvl="1">
              <a:lnSpc>
                <a:spcPts val="2039"/>
              </a:lnSpc>
              <a:buFont typeface="Arial"/>
              <a:buChar char="•"/>
            </a:pPr>
            <a:r>
              <a:rPr lang="en-US" sz="1699">
                <a:solidFill>
                  <a:srgbClr val="EDECED"/>
                </a:solidFill>
                <a:latin typeface="Cy Grotesk Grand"/>
              </a:rPr>
              <a:t>CAEC ---&gt; Consumo de alimentos entre comidas</a:t>
            </a:r>
          </a:p>
          <a:p>
            <a:pPr marL="367026" indent="-183513" lvl="1">
              <a:lnSpc>
                <a:spcPts val="2039"/>
              </a:lnSpc>
              <a:buFont typeface="Arial"/>
              <a:buChar char="•"/>
            </a:pPr>
            <a:r>
              <a:rPr lang="en-US" sz="1699">
                <a:solidFill>
                  <a:srgbClr val="EDECED"/>
                </a:solidFill>
                <a:latin typeface="Cy Grotesk Grand"/>
              </a:rPr>
              <a:t>SMOKE ---&gt; Fumador o no</a:t>
            </a:r>
          </a:p>
          <a:p>
            <a:pPr marL="367026" indent="-183513" lvl="1">
              <a:lnSpc>
                <a:spcPts val="2039"/>
              </a:lnSpc>
              <a:buFont typeface="Arial"/>
              <a:buChar char="•"/>
            </a:pPr>
            <a:r>
              <a:rPr lang="en-US" sz="1699">
                <a:solidFill>
                  <a:srgbClr val="EDECED"/>
                </a:solidFill>
                <a:latin typeface="Cy Grotesk Grand"/>
              </a:rPr>
              <a:t>CH2O ---&gt; Consumo diario de agua</a:t>
            </a:r>
          </a:p>
          <a:p>
            <a:pPr marL="367026" indent="-183513" lvl="1">
              <a:lnSpc>
                <a:spcPts val="2039"/>
              </a:lnSpc>
              <a:buFont typeface="Arial"/>
              <a:buChar char="•"/>
            </a:pPr>
            <a:r>
              <a:rPr lang="en-US" sz="1699">
                <a:solidFill>
                  <a:srgbClr val="EDECED"/>
                </a:solidFill>
                <a:latin typeface="Cy Grotesk Grand"/>
              </a:rPr>
              <a:t>SCC ---&gt; Monitoreo del consumo de calorías</a:t>
            </a:r>
          </a:p>
          <a:p>
            <a:pPr marL="367026" indent="-183513" lvl="1">
              <a:lnSpc>
                <a:spcPts val="2039"/>
              </a:lnSpc>
              <a:buFont typeface="Arial"/>
              <a:buChar char="•"/>
            </a:pPr>
            <a:r>
              <a:rPr lang="en-US" sz="1699">
                <a:solidFill>
                  <a:srgbClr val="EDECED"/>
                </a:solidFill>
                <a:latin typeface="Cy Grotesk Grand"/>
              </a:rPr>
              <a:t>FAF ---&gt; Frecuencia de actividad física</a:t>
            </a:r>
          </a:p>
          <a:p>
            <a:pPr marL="367026" indent="-183513" lvl="1">
              <a:lnSpc>
                <a:spcPts val="2039"/>
              </a:lnSpc>
              <a:buFont typeface="Arial"/>
              <a:buChar char="•"/>
            </a:pPr>
            <a:r>
              <a:rPr lang="en-US" sz="1699">
                <a:solidFill>
                  <a:srgbClr val="EDECED"/>
                </a:solidFill>
                <a:latin typeface="Cy Grotesk Grand"/>
              </a:rPr>
              <a:t>TUE ---&gt; Tiempo utilizando dispositivos tecnológicos</a:t>
            </a:r>
          </a:p>
          <a:p>
            <a:pPr marL="367026" indent="-183513" lvl="1">
              <a:lnSpc>
                <a:spcPts val="2039"/>
              </a:lnSpc>
              <a:buFont typeface="Arial"/>
              <a:buChar char="•"/>
            </a:pPr>
            <a:r>
              <a:rPr lang="en-US" sz="1699">
                <a:solidFill>
                  <a:srgbClr val="EDECED"/>
                </a:solidFill>
                <a:latin typeface="Cy Grotesk Grand"/>
              </a:rPr>
              <a:t>CALC ---&gt; Consumo de alcohol</a:t>
            </a:r>
          </a:p>
          <a:p>
            <a:pPr marL="367026" indent="-183513" lvl="1">
              <a:lnSpc>
                <a:spcPts val="2039"/>
              </a:lnSpc>
              <a:buFont typeface="Arial"/>
              <a:buChar char="•"/>
            </a:pPr>
            <a:r>
              <a:rPr lang="en-US" sz="1699">
                <a:solidFill>
                  <a:srgbClr val="EDECED"/>
                </a:solidFill>
                <a:latin typeface="Cy Grotesk Grand"/>
              </a:rPr>
              <a:t>MTRANS ---&gt; Medio de transporte utilizado</a:t>
            </a:r>
          </a:p>
          <a:p>
            <a:pPr marL="367026" indent="-183513" lvl="1">
              <a:lnSpc>
                <a:spcPts val="2039"/>
              </a:lnSpc>
              <a:spcBef>
                <a:spcPct val="0"/>
              </a:spcBef>
              <a:buFont typeface="Arial"/>
              <a:buChar char="•"/>
            </a:pPr>
            <a:r>
              <a:rPr lang="en-US" sz="1699">
                <a:solidFill>
                  <a:srgbClr val="EDECED"/>
                </a:solidFill>
                <a:latin typeface="Cy Grotesk Grand"/>
              </a:rPr>
              <a:t>NObeyesdad ---&gt; Nivel de obesidad deducido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453801">
            <a:off x="1025101" y="-2125507"/>
            <a:ext cx="3936832" cy="3730148"/>
          </a:xfrm>
          <a:custGeom>
            <a:avLst/>
            <a:gdLst/>
            <a:ahLst/>
            <a:cxnLst/>
            <a:rect r="r" b="b" t="t" l="l"/>
            <a:pathLst>
              <a:path h="3730148" w="3936832">
                <a:moveTo>
                  <a:pt x="0" y="0"/>
                </a:moveTo>
                <a:lnTo>
                  <a:pt x="3936832" y="0"/>
                </a:lnTo>
                <a:lnTo>
                  <a:pt x="3936832" y="3730149"/>
                </a:lnTo>
                <a:lnTo>
                  <a:pt x="0" y="3730149"/>
                </a:lnTo>
                <a:lnTo>
                  <a:pt x="0" y="0"/>
                </a:lnTo>
                <a:close/>
              </a:path>
            </a:pathLst>
          </a:custGeom>
          <a:blipFill>
            <a:blip r:embed="rId2"/>
            <a:stretch>
              <a:fillRect l="0" t="0" r="0" b="0"/>
            </a:stretch>
          </a:blipFill>
        </p:spPr>
      </p:sp>
      <p:sp>
        <p:nvSpPr>
          <p:cNvPr name="Freeform 3" id="3"/>
          <p:cNvSpPr/>
          <p:nvPr/>
        </p:nvSpPr>
        <p:spPr>
          <a:xfrm flipH="false" flipV="false" rot="8207418">
            <a:off x="15857998" y="4568417"/>
            <a:ext cx="3936832" cy="3730148"/>
          </a:xfrm>
          <a:custGeom>
            <a:avLst/>
            <a:gdLst/>
            <a:ahLst/>
            <a:cxnLst/>
            <a:rect r="r" b="b" t="t" l="l"/>
            <a:pathLst>
              <a:path h="3730148" w="3936832">
                <a:moveTo>
                  <a:pt x="0" y="0"/>
                </a:moveTo>
                <a:lnTo>
                  <a:pt x="3936832" y="0"/>
                </a:lnTo>
                <a:lnTo>
                  <a:pt x="3936832" y="3730149"/>
                </a:lnTo>
                <a:lnTo>
                  <a:pt x="0" y="3730149"/>
                </a:lnTo>
                <a:lnTo>
                  <a:pt x="0" y="0"/>
                </a:lnTo>
                <a:close/>
              </a:path>
            </a:pathLst>
          </a:custGeom>
          <a:blipFill>
            <a:blip r:embed="rId2"/>
            <a:stretch>
              <a:fillRect l="0" t="0" r="0" b="0"/>
            </a:stretch>
          </a:blipFill>
        </p:spPr>
      </p:sp>
      <p:sp>
        <p:nvSpPr>
          <p:cNvPr name="Freeform 4" id="4"/>
          <p:cNvSpPr/>
          <p:nvPr/>
        </p:nvSpPr>
        <p:spPr>
          <a:xfrm flipH="false" flipV="false" rot="9550003">
            <a:off x="-669646" y="8073406"/>
            <a:ext cx="3936832" cy="3730148"/>
          </a:xfrm>
          <a:custGeom>
            <a:avLst/>
            <a:gdLst/>
            <a:ahLst/>
            <a:cxnLst/>
            <a:rect r="r" b="b" t="t" l="l"/>
            <a:pathLst>
              <a:path h="3730148" w="3936832">
                <a:moveTo>
                  <a:pt x="0" y="0"/>
                </a:moveTo>
                <a:lnTo>
                  <a:pt x="3936831" y="0"/>
                </a:lnTo>
                <a:lnTo>
                  <a:pt x="3936831" y="3730149"/>
                </a:lnTo>
                <a:lnTo>
                  <a:pt x="0" y="3730149"/>
                </a:lnTo>
                <a:lnTo>
                  <a:pt x="0" y="0"/>
                </a:lnTo>
                <a:close/>
              </a:path>
            </a:pathLst>
          </a:custGeom>
          <a:blipFill>
            <a:blip r:embed="rId2"/>
            <a:stretch>
              <a:fillRect l="0" t="0" r="0" b="0"/>
            </a:stretch>
          </a:blipFill>
        </p:spPr>
      </p:sp>
      <p:sp>
        <p:nvSpPr>
          <p:cNvPr name="Freeform 5" id="5"/>
          <p:cNvSpPr/>
          <p:nvPr/>
        </p:nvSpPr>
        <p:spPr>
          <a:xfrm flipH="false" flipV="false" rot="0">
            <a:off x="9144000" y="7403879"/>
            <a:ext cx="8682414" cy="1353517"/>
          </a:xfrm>
          <a:custGeom>
            <a:avLst/>
            <a:gdLst/>
            <a:ahLst/>
            <a:cxnLst/>
            <a:rect r="r" b="b" t="t" l="l"/>
            <a:pathLst>
              <a:path h="1353517" w="8682414">
                <a:moveTo>
                  <a:pt x="0" y="0"/>
                </a:moveTo>
                <a:lnTo>
                  <a:pt x="8682414" y="0"/>
                </a:lnTo>
                <a:lnTo>
                  <a:pt x="8682414" y="1353517"/>
                </a:lnTo>
                <a:lnTo>
                  <a:pt x="0" y="1353517"/>
                </a:lnTo>
                <a:lnTo>
                  <a:pt x="0" y="0"/>
                </a:lnTo>
                <a:close/>
              </a:path>
            </a:pathLst>
          </a:custGeom>
          <a:blipFill>
            <a:blip r:embed="rId3"/>
            <a:stretch>
              <a:fillRect l="0" t="-1212" r="0" b="-1212"/>
            </a:stretch>
          </a:blipFill>
        </p:spPr>
      </p:sp>
      <p:sp>
        <p:nvSpPr>
          <p:cNvPr name="Freeform 6" id="6"/>
          <p:cNvSpPr/>
          <p:nvPr/>
        </p:nvSpPr>
        <p:spPr>
          <a:xfrm flipH="false" flipV="false" rot="0">
            <a:off x="9144000" y="1819387"/>
            <a:ext cx="8682414" cy="5363071"/>
          </a:xfrm>
          <a:custGeom>
            <a:avLst/>
            <a:gdLst/>
            <a:ahLst/>
            <a:cxnLst/>
            <a:rect r="r" b="b" t="t" l="l"/>
            <a:pathLst>
              <a:path h="5363071" w="8682414">
                <a:moveTo>
                  <a:pt x="0" y="0"/>
                </a:moveTo>
                <a:lnTo>
                  <a:pt x="8682414" y="0"/>
                </a:lnTo>
                <a:lnTo>
                  <a:pt x="8682414" y="5363070"/>
                </a:lnTo>
                <a:lnTo>
                  <a:pt x="0" y="5363070"/>
                </a:lnTo>
                <a:lnTo>
                  <a:pt x="0" y="0"/>
                </a:lnTo>
                <a:close/>
              </a:path>
            </a:pathLst>
          </a:custGeom>
          <a:blipFill>
            <a:blip r:embed="rId4"/>
            <a:stretch>
              <a:fillRect l="0" t="0" r="0" b="0"/>
            </a:stretch>
          </a:blipFill>
        </p:spPr>
      </p:sp>
      <p:sp>
        <p:nvSpPr>
          <p:cNvPr name="TextBox 7" id="7"/>
          <p:cNvSpPr txBox="true"/>
          <p:nvPr/>
        </p:nvSpPr>
        <p:spPr>
          <a:xfrm rot="0">
            <a:off x="1028700" y="1019175"/>
            <a:ext cx="14722970" cy="13430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LIBRERIAS</a:t>
            </a:r>
          </a:p>
        </p:txBody>
      </p:sp>
      <p:sp>
        <p:nvSpPr>
          <p:cNvPr name="TextBox 8" id="8"/>
          <p:cNvSpPr txBox="true"/>
          <p:nvPr/>
        </p:nvSpPr>
        <p:spPr>
          <a:xfrm rot="0">
            <a:off x="1028700" y="2677775"/>
            <a:ext cx="7662766" cy="5029200"/>
          </a:xfrm>
          <a:prstGeom prst="rect">
            <a:avLst/>
          </a:prstGeom>
        </p:spPr>
        <p:txBody>
          <a:bodyPr anchor="t" rtlCol="false" tIns="0" lIns="0" bIns="0" rIns="0">
            <a:spAutoFit/>
          </a:bodyPr>
          <a:lstStyle/>
          <a:p>
            <a:pPr marL="431794" indent="-215897" lvl="1">
              <a:lnSpc>
                <a:spcPts val="2399"/>
              </a:lnSpc>
              <a:buFont typeface="Arial"/>
              <a:buChar char="•"/>
            </a:pPr>
            <a:r>
              <a:rPr lang="en-US" sz="1999">
                <a:solidFill>
                  <a:srgbClr val="EDECED"/>
                </a:solidFill>
                <a:latin typeface="Cy Grotesk Grand Bold"/>
              </a:rPr>
              <a:t>Pandas:</a:t>
            </a:r>
            <a:r>
              <a:rPr lang="en-US" sz="1999">
                <a:solidFill>
                  <a:srgbClr val="EDECED"/>
                </a:solidFill>
                <a:latin typeface="Cy Grotesk Grand"/>
              </a:rPr>
              <a:t> Para el análisis de datos, nos proporciona estructuras de datos flexibles y eficientes, para la manipulación y exploración de datos tabulares.</a:t>
            </a:r>
          </a:p>
          <a:p>
            <a:pPr>
              <a:lnSpc>
                <a:spcPts val="2399"/>
              </a:lnSpc>
            </a:pPr>
          </a:p>
          <a:p>
            <a:pPr marL="431794" indent="-215897" lvl="1">
              <a:lnSpc>
                <a:spcPts val="2399"/>
              </a:lnSpc>
              <a:buFont typeface="Arial"/>
              <a:buChar char="•"/>
            </a:pPr>
            <a:r>
              <a:rPr lang="en-US" sz="1999">
                <a:solidFill>
                  <a:srgbClr val="EDECED"/>
                </a:solidFill>
                <a:latin typeface="Cy Grotesk Grand Bold"/>
              </a:rPr>
              <a:t>NumPy</a:t>
            </a:r>
            <a:r>
              <a:rPr lang="en-US" sz="1999">
                <a:solidFill>
                  <a:srgbClr val="EDECED"/>
                </a:solidFill>
                <a:latin typeface="Cy Grotesk Grand"/>
              </a:rPr>
              <a:t>: Nos permite realizar cálculos numéricos en Python, ofreciendo funciones matemáticas y operaciones eficientes en matrices y arreglos multidimensionales.</a:t>
            </a:r>
          </a:p>
          <a:p>
            <a:pPr>
              <a:lnSpc>
                <a:spcPts val="2399"/>
              </a:lnSpc>
            </a:pPr>
          </a:p>
          <a:p>
            <a:pPr marL="431794" indent="-215897" lvl="1">
              <a:lnSpc>
                <a:spcPts val="2399"/>
              </a:lnSpc>
              <a:buFont typeface="Arial"/>
              <a:buChar char="•"/>
            </a:pPr>
            <a:r>
              <a:rPr lang="en-US" sz="1999">
                <a:solidFill>
                  <a:srgbClr val="EDECED"/>
                </a:solidFill>
                <a:latin typeface="Cy Grotesk Grand Bold"/>
              </a:rPr>
              <a:t>Matplotlib</a:t>
            </a:r>
            <a:r>
              <a:rPr lang="en-US" sz="1999">
                <a:solidFill>
                  <a:srgbClr val="EDECED"/>
                </a:solidFill>
                <a:latin typeface="Cy Grotesk Grand"/>
              </a:rPr>
              <a:t>: Utilizada para la creación de visualizaciones en Python, permitiendo generar una variedad de gráficos.</a:t>
            </a:r>
          </a:p>
          <a:p>
            <a:pPr>
              <a:lnSpc>
                <a:spcPts val="2399"/>
              </a:lnSpc>
            </a:pPr>
          </a:p>
          <a:p>
            <a:pPr marL="431794" indent="-215897" lvl="1">
              <a:lnSpc>
                <a:spcPts val="2399"/>
              </a:lnSpc>
              <a:spcBef>
                <a:spcPct val="0"/>
              </a:spcBef>
              <a:buFont typeface="Arial"/>
              <a:buChar char="•"/>
            </a:pPr>
            <a:r>
              <a:rPr lang="en-US" sz="1999">
                <a:solidFill>
                  <a:srgbClr val="EDECED"/>
                </a:solidFill>
                <a:latin typeface="Cy Grotesk Grand Bold"/>
              </a:rPr>
              <a:t>Seaborn</a:t>
            </a:r>
            <a:r>
              <a:rPr lang="en-US" sz="1999">
                <a:solidFill>
                  <a:srgbClr val="EDECED"/>
                </a:solidFill>
                <a:latin typeface="Cy Grotesk Grand"/>
              </a:rPr>
              <a:t>: Para la creación de visualizaciones estadísticas en Python, nos proporciona métodos mas avanzados.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453801">
            <a:off x="1025101" y="-2125507"/>
            <a:ext cx="3936832" cy="3730148"/>
          </a:xfrm>
          <a:custGeom>
            <a:avLst/>
            <a:gdLst/>
            <a:ahLst/>
            <a:cxnLst/>
            <a:rect r="r" b="b" t="t" l="l"/>
            <a:pathLst>
              <a:path h="3730148" w="3936832">
                <a:moveTo>
                  <a:pt x="0" y="0"/>
                </a:moveTo>
                <a:lnTo>
                  <a:pt x="3936832" y="0"/>
                </a:lnTo>
                <a:lnTo>
                  <a:pt x="3936832" y="3730149"/>
                </a:lnTo>
                <a:lnTo>
                  <a:pt x="0" y="3730149"/>
                </a:lnTo>
                <a:lnTo>
                  <a:pt x="0" y="0"/>
                </a:lnTo>
                <a:close/>
              </a:path>
            </a:pathLst>
          </a:custGeom>
          <a:blipFill>
            <a:blip r:embed="rId2"/>
            <a:stretch>
              <a:fillRect l="0" t="0" r="0" b="0"/>
            </a:stretch>
          </a:blipFill>
        </p:spPr>
      </p:sp>
      <p:sp>
        <p:nvSpPr>
          <p:cNvPr name="Freeform 3" id="3"/>
          <p:cNvSpPr/>
          <p:nvPr/>
        </p:nvSpPr>
        <p:spPr>
          <a:xfrm flipH="false" flipV="false" rot="8207418">
            <a:off x="15857998" y="4568417"/>
            <a:ext cx="3936832" cy="3730148"/>
          </a:xfrm>
          <a:custGeom>
            <a:avLst/>
            <a:gdLst/>
            <a:ahLst/>
            <a:cxnLst/>
            <a:rect r="r" b="b" t="t" l="l"/>
            <a:pathLst>
              <a:path h="3730148" w="3936832">
                <a:moveTo>
                  <a:pt x="0" y="0"/>
                </a:moveTo>
                <a:lnTo>
                  <a:pt x="3936832" y="0"/>
                </a:lnTo>
                <a:lnTo>
                  <a:pt x="3936832" y="3730149"/>
                </a:lnTo>
                <a:lnTo>
                  <a:pt x="0" y="3730149"/>
                </a:lnTo>
                <a:lnTo>
                  <a:pt x="0" y="0"/>
                </a:lnTo>
                <a:close/>
              </a:path>
            </a:pathLst>
          </a:custGeom>
          <a:blipFill>
            <a:blip r:embed="rId2"/>
            <a:stretch>
              <a:fillRect l="0" t="0" r="0" b="0"/>
            </a:stretch>
          </a:blipFill>
        </p:spPr>
      </p:sp>
      <p:sp>
        <p:nvSpPr>
          <p:cNvPr name="Freeform 4" id="4"/>
          <p:cNvSpPr/>
          <p:nvPr/>
        </p:nvSpPr>
        <p:spPr>
          <a:xfrm flipH="false" flipV="false" rot="9550003">
            <a:off x="-669646" y="8073406"/>
            <a:ext cx="3936832" cy="3730148"/>
          </a:xfrm>
          <a:custGeom>
            <a:avLst/>
            <a:gdLst/>
            <a:ahLst/>
            <a:cxnLst/>
            <a:rect r="r" b="b" t="t" l="l"/>
            <a:pathLst>
              <a:path h="3730148" w="3936832">
                <a:moveTo>
                  <a:pt x="0" y="0"/>
                </a:moveTo>
                <a:lnTo>
                  <a:pt x="3936831" y="0"/>
                </a:lnTo>
                <a:lnTo>
                  <a:pt x="3936831" y="3730149"/>
                </a:lnTo>
                <a:lnTo>
                  <a:pt x="0" y="3730149"/>
                </a:lnTo>
                <a:lnTo>
                  <a:pt x="0" y="0"/>
                </a:lnTo>
                <a:close/>
              </a:path>
            </a:pathLst>
          </a:custGeom>
          <a:blipFill>
            <a:blip r:embed="rId2"/>
            <a:stretch>
              <a:fillRect l="0" t="0" r="0" b="0"/>
            </a:stretch>
          </a:blipFill>
        </p:spPr>
      </p:sp>
      <p:sp>
        <p:nvSpPr>
          <p:cNvPr name="Freeform 5" id="5"/>
          <p:cNvSpPr/>
          <p:nvPr/>
        </p:nvSpPr>
        <p:spPr>
          <a:xfrm flipH="false" flipV="false" rot="0">
            <a:off x="1028700" y="4344650"/>
            <a:ext cx="10786880" cy="3095815"/>
          </a:xfrm>
          <a:custGeom>
            <a:avLst/>
            <a:gdLst/>
            <a:ahLst/>
            <a:cxnLst/>
            <a:rect r="r" b="b" t="t" l="l"/>
            <a:pathLst>
              <a:path h="3095815" w="10786880">
                <a:moveTo>
                  <a:pt x="0" y="0"/>
                </a:moveTo>
                <a:lnTo>
                  <a:pt x="10786880" y="0"/>
                </a:lnTo>
                <a:lnTo>
                  <a:pt x="10786880" y="3095815"/>
                </a:lnTo>
                <a:lnTo>
                  <a:pt x="0" y="3095815"/>
                </a:lnTo>
                <a:lnTo>
                  <a:pt x="0" y="0"/>
                </a:lnTo>
                <a:close/>
              </a:path>
            </a:pathLst>
          </a:custGeom>
          <a:blipFill>
            <a:blip r:embed="rId3"/>
            <a:stretch>
              <a:fillRect l="0" t="0" r="0" b="0"/>
            </a:stretch>
          </a:blipFill>
        </p:spPr>
      </p:sp>
      <p:sp>
        <p:nvSpPr>
          <p:cNvPr name="TextBox 6" id="6"/>
          <p:cNvSpPr txBox="true"/>
          <p:nvPr/>
        </p:nvSpPr>
        <p:spPr>
          <a:xfrm rot="0">
            <a:off x="1028700" y="1019175"/>
            <a:ext cx="14722970" cy="13430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PRE VISUALIZACIÓN</a:t>
            </a:r>
          </a:p>
        </p:txBody>
      </p:sp>
      <p:sp>
        <p:nvSpPr>
          <p:cNvPr name="TextBox 7" id="7"/>
          <p:cNvSpPr txBox="true"/>
          <p:nvPr/>
        </p:nvSpPr>
        <p:spPr>
          <a:xfrm rot="0">
            <a:off x="1028700" y="2677775"/>
            <a:ext cx="16230600" cy="1190625"/>
          </a:xfrm>
          <a:prstGeom prst="rect">
            <a:avLst/>
          </a:prstGeom>
        </p:spPr>
        <p:txBody>
          <a:bodyPr anchor="t" rtlCol="false" tIns="0" lIns="0" bIns="0" rIns="0">
            <a:spAutoFit/>
          </a:bodyPr>
          <a:lstStyle/>
          <a:p>
            <a:pPr marL="431794" indent="-215897" lvl="1">
              <a:lnSpc>
                <a:spcPts val="2399"/>
              </a:lnSpc>
              <a:buFont typeface="Arial"/>
              <a:buChar char="•"/>
            </a:pPr>
            <a:r>
              <a:rPr lang="en-US" sz="1999">
                <a:solidFill>
                  <a:srgbClr val="EDECED"/>
                </a:solidFill>
                <a:latin typeface="Cy Grotesk Grand"/>
              </a:rPr>
              <a:t>Realizamos una previsualización de los datos para verificar si hay datos nulos, variables sin nombre, datos erróneos, faltantes, etc.</a:t>
            </a:r>
          </a:p>
          <a:p>
            <a:pPr marL="431794" indent="-215897" lvl="1">
              <a:lnSpc>
                <a:spcPts val="2399"/>
              </a:lnSpc>
              <a:buFont typeface="Arial"/>
              <a:buChar char="•"/>
            </a:pPr>
            <a:r>
              <a:rPr lang="en-US" sz="1999">
                <a:solidFill>
                  <a:srgbClr val="EDECED"/>
                </a:solidFill>
                <a:latin typeface="Cy Grotesk Grand"/>
              </a:rPr>
              <a:t>Utilizamos el método head() para imprimir las primeras cinco filas del dataset.</a:t>
            </a:r>
          </a:p>
          <a:p>
            <a:pPr marL="431794" indent="-215897" lvl="1">
              <a:lnSpc>
                <a:spcPts val="2399"/>
              </a:lnSpc>
              <a:spcBef>
                <a:spcPct val="0"/>
              </a:spcBef>
              <a:buFont typeface="Arial"/>
              <a:buChar char="•"/>
            </a:pPr>
            <a:r>
              <a:rPr lang="en-US" sz="1999">
                <a:solidFill>
                  <a:srgbClr val="EDECED"/>
                </a:solidFill>
                <a:latin typeface="Cy Grotesk Grand"/>
              </a:rPr>
              <a:t>Además utilizamos métodos como shape, tail, columns, info, desfribe.</a:t>
            </a:r>
          </a:p>
        </p:txBody>
      </p:sp>
      <p:sp>
        <p:nvSpPr>
          <p:cNvPr name="Freeform 8" id="8"/>
          <p:cNvSpPr/>
          <p:nvPr/>
        </p:nvSpPr>
        <p:spPr>
          <a:xfrm flipH="false" flipV="false" rot="0">
            <a:off x="9144000" y="5489313"/>
            <a:ext cx="8115300" cy="3597504"/>
          </a:xfrm>
          <a:custGeom>
            <a:avLst/>
            <a:gdLst/>
            <a:ahLst/>
            <a:cxnLst/>
            <a:rect r="r" b="b" t="t" l="l"/>
            <a:pathLst>
              <a:path h="3597504" w="8115300">
                <a:moveTo>
                  <a:pt x="0" y="0"/>
                </a:moveTo>
                <a:lnTo>
                  <a:pt x="8115300" y="0"/>
                </a:lnTo>
                <a:lnTo>
                  <a:pt x="8115300" y="3597504"/>
                </a:lnTo>
                <a:lnTo>
                  <a:pt x="0" y="3597504"/>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446974">
            <a:off x="-5661200" y="-1683126"/>
            <a:ext cx="14849581" cy="14069978"/>
          </a:xfrm>
          <a:custGeom>
            <a:avLst/>
            <a:gdLst/>
            <a:ahLst/>
            <a:cxnLst/>
            <a:rect r="r" b="b" t="t" l="l"/>
            <a:pathLst>
              <a:path h="14069978" w="14849581">
                <a:moveTo>
                  <a:pt x="0" y="0"/>
                </a:moveTo>
                <a:lnTo>
                  <a:pt x="14849581" y="0"/>
                </a:lnTo>
                <a:lnTo>
                  <a:pt x="14849581" y="14069977"/>
                </a:lnTo>
                <a:lnTo>
                  <a:pt x="0" y="14069977"/>
                </a:lnTo>
                <a:lnTo>
                  <a:pt x="0" y="0"/>
                </a:lnTo>
                <a:close/>
              </a:path>
            </a:pathLst>
          </a:custGeom>
          <a:blipFill>
            <a:blip r:embed="rId2"/>
            <a:stretch>
              <a:fillRect l="0" t="0" r="0" b="0"/>
            </a:stretch>
          </a:blipFill>
        </p:spPr>
      </p:sp>
      <p:sp>
        <p:nvSpPr>
          <p:cNvPr name="Freeform 3" id="3"/>
          <p:cNvSpPr/>
          <p:nvPr/>
        </p:nvSpPr>
        <p:spPr>
          <a:xfrm flipH="false" flipV="false" rot="0">
            <a:off x="10624532" y="1923911"/>
            <a:ext cx="5190173" cy="6855903"/>
          </a:xfrm>
          <a:custGeom>
            <a:avLst/>
            <a:gdLst/>
            <a:ahLst/>
            <a:cxnLst/>
            <a:rect r="r" b="b" t="t" l="l"/>
            <a:pathLst>
              <a:path h="6855903" w="5190173">
                <a:moveTo>
                  <a:pt x="0" y="0"/>
                </a:moveTo>
                <a:lnTo>
                  <a:pt x="5190173" y="0"/>
                </a:lnTo>
                <a:lnTo>
                  <a:pt x="5190173" y="6855903"/>
                </a:lnTo>
                <a:lnTo>
                  <a:pt x="0" y="6855903"/>
                </a:lnTo>
                <a:lnTo>
                  <a:pt x="0" y="0"/>
                </a:lnTo>
                <a:close/>
              </a:path>
            </a:pathLst>
          </a:custGeom>
          <a:blipFill>
            <a:blip r:embed="rId3"/>
            <a:stretch>
              <a:fillRect l="0" t="0" r="0" b="0"/>
            </a:stretch>
          </a:blipFill>
        </p:spPr>
      </p:sp>
      <p:sp>
        <p:nvSpPr>
          <p:cNvPr name="TextBox 4" id="4"/>
          <p:cNvSpPr txBox="true"/>
          <p:nvPr/>
        </p:nvSpPr>
        <p:spPr>
          <a:xfrm rot="0">
            <a:off x="1028700" y="352425"/>
            <a:ext cx="14681574" cy="26765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VERIFICACIÓN NULOS</a:t>
            </a:r>
          </a:p>
        </p:txBody>
      </p:sp>
      <p:sp>
        <p:nvSpPr>
          <p:cNvPr name="TextBox 5" id="5"/>
          <p:cNvSpPr txBox="true"/>
          <p:nvPr/>
        </p:nvSpPr>
        <p:spPr>
          <a:xfrm rot="0">
            <a:off x="1441933" y="4604150"/>
            <a:ext cx="7702067" cy="1485900"/>
          </a:xfrm>
          <a:prstGeom prst="rect">
            <a:avLst/>
          </a:prstGeom>
        </p:spPr>
        <p:txBody>
          <a:bodyPr anchor="t" rtlCol="false" tIns="0" lIns="0" bIns="0" rIns="0">
            <a:spAutoFit/>
          </a:bodyPr>
          <a:lstStyle/>
          <a:p>
            <a:pPr marL="431794" indent="-215897" lvl="1">
              <a:lnSpc>
                <a:spcPts val="2399"/>
              </a:lnSpc>
              <a:spcBef>
                <a:spcPct val="0"/>
              </a:spcBef>
              <a:buFont typeface="Arial"/>
              <a:buChar char="•"/>
            </a:pPr>
            <a:r>
              <a:rPr lang="en-US" sz="1999">
                <a:solidFill>
                  <a:srgbClr val="EDECED"/>
                </a:solidFill>
                <a:latin typeface="Cy Grotesk Grand"/>
              </a:rPr>
              <a:t>Verificamos si existen valores nulos en nutro dataset y asignamos a una variable el resultado, como se ve en la imagen no se presentan valores nulos en ningún registro del 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446974">
            <a:off x="-5661200" y="-1683126"/>
            <a:ext cx="14849581" cy="14069978"/>
          </a:xfrm>
          <a:custGeom>
            <a:avLst/>
            <a:gdLst/>
            <a:ahLst/>
            <a:cxnLst/>
            <a:rect r="r" b="b" t="t" l="l"/>
            <a:pathLst>
              <a:path h="14069978" w="14849581">
                <a:moveTo>
                  <a:pt x="0" y="0"/>
                </a:moveTo>
                <a:lnTo>
                  <a:pt x="14849581" y="0"/>
                </a:lnTo>
                <a:lnTo>
                  <a:pt x="14849581" y="14069977"/>
                </a:lnTo>
                <a:lnTo>
                  <a:pt x="0" y="14069977"/>
                </a:lnTo>
                <a:lnTo>
                  <a:pt x="0" y="0"/>
                </a:lnTo>
                <a:close/>
              </a:path>
            </a:pathLst>
          </a:custGeom>
          <a:blipFill>
            <a:blip r:embed="rId2"/>
            <a:stretch>
              <a:fillRect l="0" t="0" r="0" b="0"/>
            </a:stretch>
          </a:blipFill>
        </p:spPr>
      </p:sp>
      <p:sp>
        <p:nvSpPr>
          <p:cNvPr name="Freeform 3" id="3"/>
          <p:cNvSpPr/>
          <p:nvPr/>
        </p:nvSpPr>
        <p:spPr>
          <a:xfrm flipH="false" flipV="false" rot="0">
            <a:off x="1028700" y="4218410"/>
            <a:ext cx="10531675" cy="4635596"/>
          </a:xfrm>
          <a:custGeom>
            <a:avLst/>
            <a:gdLst/>
            <a:ahLst/>
            <a:cxnLst/>
            <a:rect r="r" b="b" t="t" l="l"/>
            <a:pathLst>
              <a:path h="4635596" w="10531675">
                <a:moveTo>
                  <a:pt x="0" y="0"/>
                </a:moveTo>
                <a:lnTo>
                  <a:pt x="10531675" y="0"/>
                </a:lnTo>
                <a:lnTo>
                  <a:pt x="10531675" y="4635596"/>
                </a:lnTo>
                <a:lnTo>
                  <a:pt x="0" y="4635596"/>
                </a:lnTo>
                <a:lnTo>
                  <a:pt x="0" y="0"/>
                </a:lnTo>
                <a:close/>
              </a:path>
            </a:pathLst>
          </a:custGeom>
          <a:blipFill>
            <a:blip r:embed="rId3"/>
            <a:stretch>
              <a:fillRect l="0" t="0" r="0" b="0"/>
            </a:stretch>
          </a:blipFill>
        </p:spPr>
      </p:sp>
      <p:sp>
        <p:nvSpPr>
          <p:cNvPr name="Freeform 4" id="4"/>
          <p:cNvSpPr/>
          <p:nvPr/>
        </p:nvSpPr>
        <p:spPr>
          <a:xfrm flipH="false" flipV="false" rot="0">
            <a:off x="10653154" y="3896975"/>
            <a:ext cx="7269286" cy="2303535"/>
          </a:xfrm>
          <a:custGeom>
            <a:avLst/>
            <a:gdLst/>
            <a:ahLst/>
            <a:cxnLst/>
            <a:rect r="r" b="b" t="t" l="l"/>
            <a:pathLst>
              <a:path h="2303535" w="7269286">
                <a:moveTo>
                  <a:pt x="0" y="0"/>
                </a:moveTo>
                <a:lnTo>
                  <a:pt x="7269285" y="0"/>
                </a:lnTo>
                <a:lnTo>
                  <a:pt x="7269285" y="2303535"/>
                </a:lnTo>
                <a:lnTo>
                  <a:pt x="0" y="2303535"/>
                </a:lnTo>
                <a:lnTo>
                  <a:pt x="0" y="0"/>
                </a:lnTo>
                <a:close/>
              </a:path>
            </a:pathLst>
          </a:custGeom>
          <a:blipFill>
            <a:blip r:embed="rId4"/>
            <a:stretch>
              <a:fillRect l="0" t="0" r="0" b="0"/>
            </a:stretch>
          </a:blipFill>
        </p:spPr>
      </p:sp>
      <p:sp>
        <p:nvSpPr>
          <p:cNvPr name="TextBox 5" id="5"/>
          <p:cNvSpPr txBox="true"/>
          <p:nvPr/>
        </p:nvSpPr>
        <p:spPr>
          <a:xfrm rot="0">
            <a:off x="1028700" y="1019175"/>
            <a:ext cx="14681574" cy="13430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RENOMBRAMIENTO</a:t>
            </a:r>
          </a:p>
        </p:txBody>
      </p:sp>
      <p:sp>
        <p:nvSpPr>
          <p:cNvPr name="TextBox 6" id="6"/>
          <p:cNvSpPr txBox="true"/>
          <p:nvPr/>
        </p:nvSpPr>
        <p:spPr>
          <a:xfrm rot="0">
            <a:off x="1028700" y="2677775"/>
            <a:ext cx="16230600" cy="895350"/>
          </a:xfrm>
          <a:prstGeom prst="rect">
            <a:avLst/>
          </a:prstGeom>
        </p:spPr>
        <p:txBody>
          <a:bodyPr anchor="t" rtlCol="false" tIns="0" lIns="0" bIns="0" rIns="0">
            <a:spAutoFit/>
          </a:bodyPr>
          <a:lstStyle/>
          <a:p>
            <a:pPr marL="431794" indent="-215897" lvl="1">
              <a:lnSpc>
                <a:spcPts val="2399"/>
              </a:lnSpc>
              <a:buFont typeface="Arial"/>
              <a:buChar char="•"/>
            </a:pPr>
            <a:r>
              <a:rPr lang="en-US" sz="1999">
                <a:solidFill>
                  <a:srgbClr val="EDECED"/>
                </a:solidFill>
                <a:latin typeface="Cy Grotesk Grand"/>
              </a:rPr>
              <a:t>Se crea un diccionario para renombrar las columnas, en donde pasamos nombre nuevos.</a:t>
            </a:r>
          </a:p>
          <a:p>
            <a:pPr marL="431794" indent="-215897" lvl="1">
              <a:lnSpc>
                <a:spcPts val="2399"/>
              </a:lnSpc>
              <a:spcBef>
                <a:spcPct val="0"/>
              </a:spcBef>
              <a:buFont typeface="Arial"/>
              <a:buChar char="•"/>
            </a:pPr>
            <a:r>
              <a:rPr lang="en-US" sz="1999">
                <a:solidFill>
                  <a:srgbClr val="EDECED"/>
                </a:solidFill>
                <a:latin typeface="Cy Grotesk Grand"/>
              </a:rPr>
              <a:t>Utilizamos el método rename y como argumento el diccionario creado, señalando el inplace con True para que se modifique el dataframe original.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81103" y="7275195"/>
            <a:ext cx="25722547" cy="7105854"/>
          </a:xfrm>
          <a:custGeom>
            <a:avLst/>
            <a:gdLst/>
            <a:ahLst/>
            <a:cxnLst/>
            <a:rect r="r" b="b" t="t" l="l"/>
            <a:pathLst>
              <a:path h="7105854" w="25722547">
                <a:moveTo>
                  <a:pt x="0" y="0"/>
                </a:moveTo>
                <a:lnTo>
                  <a:pt x="25722547" y="0"/>
                </a:lnTo>
                <a:lnTo>
                  <a:pt x="25722547" y="7105854"/>
                </a:lnTo>
                <a:lnTo>
                  <a:pt x="0" y="7105854"/>
                </a:lnTo>
                <a:lnTo>
                  <a:pt x="0" y="0"/>
                </a:lnTo>
                <a:close/>
              </a:path>
            </a:pathLst>
          </a:custGeom>
          <a:blipFill>
            <a:blip r:embed="rId2"/>
            <a:stretch>
              <a:fillRect l="0" t="0" r="0" b="0"/>
            </a:stretch>
          </a:blipFill>
        </p:spPr>
      </p:sp>
      <p:sp>
        <p:nvSpPr>
          <p:cNvPr name="Freeform 3" id="3"/>
          <p:cNvSpPr/>
          <p:nvPr/>
        </p:nvSpPr>
        <p:spPr>
          <a:xfrm flipH="false" flipV="false" rot="0">
            <a:off x="1028700" y="4476812"/>
            <a:ext cx="8115300" cy="3597504"/>
          </a:xfrm>
          <a:custGeom>
            <a:avLst/>
            <a:gdLst/>
            <a:ahLst/>
            <a:cxnLst/>
            <a:rect r="r" b="b" t="t" l="l"/>
            <a:pathLst>
              <a:path h="3597504" w="8115300">
                <a:moveTo>
                  <a:pt x="0" y="0"/>
                </a:moveTo>
                <a:lnTo>
                  <a:pt x="8115300" y="0"/>
                </a:lnTo>
                <a:lnTo>
                  <a:pt x="8115300" y="3597504"/>
                </a:lnTo>
                <a:lnTo>
                  <a:pt x="0" y="3597504"/>
                </a:lnTo>
                <a:lnTo>
                  <a:pt x="0" y="0"/>
                </a:lnTo>
                <a:close/>
              </a:path>
            </a:pathLst>
          </a:custGeom>
          <a:blipFill>
            <a:blip r:embed="rId3"/>
            <a:stretch>
              <a:fillRect l="0" t="0" r="0" b="0"/>
            </a:stretch>
          </a:blipFill>
        </p:spPr>
      </p:sp>
      <p:sp>
        <p:nvSpPr>
          <p:cNvPr name="Freeform 4" id="4"/>
          <p:cNvSpPr/>
          <p:nvPr/>
        </p:nvSpPr>
        <p:spPr>
          <a:xfrm flipH="false" flipV="false" rot="0">
            <a:off x="9421485" y="4956597"/>
            <a:ext cx="7837815" cy="2637935"/>
          </a:xfrm>
          <a:custGeom>
            <a:avLst/>
            <a:gdLst/>
            <a:ahLst/>
            <a:cxnLst/>
            <a:rect r="r" b="b" t="t" l="l"/>
            <a:pathLst>
              <a:path h="2637935" w="7837815">
                <a:moveTo>
                  <a:pt x="0" y="0"/>
                </a:moveTo>
                <a:lnTo>
                  <a:pt x="7837815" y="0"/>
                </a:lnTo>
                <a:lnTo>
                  <a:pt x="7837815" y="2637935"/>
                </a:lnTo>
                <a:lnTo>
                  <a:pt x="0" y="2637935"/>
                </a:lnTo>
                <a:lnTo>
                  <a:pt x="0" y="0"/>
                </a:lnTo>
                <a:close/>
              </a:path>
            </a:pathLst>
          </a:custGeom>
          <a:blipFill>
            <a:blip r:embed="rId4"/>
            <a:stretch>
              <a:fillRect l="0" t="0" r="0" b="0"/>
            </a:stretch>
          </a:blipFill>
        </p:spPr>
      </p:sp>
      <p:sp>
        <p:nvSpPr>
          <p:cNvPr name="TextBox 5" id="5"/>
          <p:cNvSpPr txBox="true"/>
          <p:nvPr/>
        </p:nvSpPr>
        <p:spPr>
          <a:xfrm rot="0">
            <a:off x="1028700" y="1019175"/>
            <a:ext cx="14681574" cy="13430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EDA</a:t>
            </a:r>
          </a:p>
        </p:txBody>
      </p:sp>
      <p:sp>
        <p:nvSpPr>
          <p:cNvPr name="TextBox 6" id="6"/>
          <p:cNvSpPr txBox="true"/>
          <p:nvPr/>
        </p:nvSpPr>
        <p:spPr>
          <a:xfrm rot="0">
            <a:off x="1028700" y="2782206"/>
            <a:ext cx="8115300" cy="895350"/>
          </a:xfrm>
          <a:prstGeom prst="rect">
            <a:avLst/>
          </a:prstGeom>
        </p:spPr>
        <p:txBody>
          <a:bodyPr anchor="t" rtlCol="false" tIns="0" lIns="0" bIns="0" rIns="0">
            <a:spAutoFit/>
          </a:bodyPr>
          <a:lstStyle/>
          <a:p>
            <a:pPr marL="431794" indent="-215897" lvl="1">
              <a:lnSpc>
                <a:spcPts val="2399"/>
              </a:lnSpc>
              <a:spcBef>
                <a:spcPct val="0"/>
              </a:spcBef>
              <a:buFont typeface="Arial"/>
              <a:buChar char="•"/>
            </a:pPr>
            <a:r>
              <a:rPr lang="en-US" sz="1999">
                <a:solidFill>
                  <a:srgbClr val="EDECED"/>
                </a:solidFill>
                <a:latin typeface="Cy Grotesk Grand"/>
              </a:rPr>
              <a:t>En una primera instancia utilizamos el método describe para imprimir un analisis estadistico de todas nuestras variables cuantitativas.</a:t>
            </a:r>
          </a:p>
        </p:txBody>
      </p:sp>
      <p:sp>
        <p:nvSpPr>
          <p:cNvPr name="TextBox 7" id="7"/>
          <p:cNvSpPr txBox="true"/>
          <p:nvPr/>
        </p:nvSpPr>
        <p:spPr>
          <a:xfrm rot="0">
            <a:off x="9706685" y="3876737"/>
            <a:ext cx="7267416" cy="600075"/>
          </a:xfrm>
          <a:prstGeom prst="rect">
            <a:avLst/>
          </a:prstGeom>
        </p:spPr>
        <p:txBody>
          <a:bodyPr anchor="t" rtlCol="false" tIns="0" lIns="0" bIns="0" rIns="0">
            <a:spAutoFit/>
          </a:bodyPr>
          <a:lstStyle/>
          <a:p>
            <a:pPr marL="431794" indent="-215897" lvl="1">
              <a:lnSpc>
                <a:spcPts val="2399"/>
              </a:lnSpc>
              <a:spcBef>
                <a:spcPct val="0"/>
              </a:spcBef>
              <a:buFont typeface="Arial"/>
              <a:buChar char="•"/>
            </a:pPr>
            <a:r>
              <a:rPr lang="en-US" sz="1999">
                <a:solidFill>
                  <a:srgbClr val="EDECED"/>
                </a:solidFill>
                <a:latin typeface="Cy Grotesk Grand"/>
              </a:rPr>
              <a:t>Contamos el numero total de hombres y el numero total de mujeres.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DAF-fZxgypE</dc:identifier>
  <dcterms:modified xsi:type="dcterms:W3CDTF">2011-08-01T06:04:30Z</dcterms:modified>
  <cp:revision>1</cp:revision>
  <dc:title>Pre-entrega</dc:title>
</cp:coreProperties>
</file>